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6" r:id="rId3"/>
    <p:sldId id="277" r:id="rId4"/>
    <p:sldId id="278" r:id="rId5"/>
    <p:sldId id="279" r:id="rId6"/>
    <p:sldId id="270" r:id="rId7"/>
    <p:sldId id="280" r:id="rId8"/>
    <p:sldId id="281" r:id="rId9"/>
    <p:sldId id="259" r:id="rId10"/>
    <p:sldId id="282" r:id="rId11"/>
    <p:sldId id="283" r:id="rId12"/>
    <p:sldId id="262" r:id="rId13"/>
    <p:sldId id="264" r:id="rId14"/>
    <p:sldId id="265" r:id="rId15"/>
    <p:sldId id="267" r:id="rId16"/>
    <p:sldId id="268" r:id="rId17"/>
    <p:sldId id="269" r:id="rId18"/>
    <p:sldId id="284" r:id="rId19"/>
    <p:sldId id="285" r:id="rId20"/>
    <p:sldId id="261" r:id="rId21"/>
    <p:sldId id="263" r:id="rId22"/>
    <p:sldId id="27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CCCC"/>
    <a:srgbClr val="FFCCFF"/>
    <a:srgbClr val="FF99FF"/>
    <a:srgbClr val="FF0000"/>
    <a:srgbClr val="000000"/>
    <a:srgbClr val="0000FF"/>
    <a:srgbClr val="6600CC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A3EF74-F110-4CB5-BB5E-1F8694904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7D470-809D-46CE-882B-B4B945496DB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5CCD45-4179-4803-95D0-61EB79ACB50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02E4F-C856-47E0-B36C-B067EB69A0F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1D0DEC-EA06-4FC3-AE63-D3F9C6DB346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B5696-2364-4C8B-8E04-A3107F0BE46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DD82E0-8E5D-4C0D-8A2F-9B752939925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34B2CF-1E14-4B21-9533-94549AF23D5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CC47C-52B3-4076-B3B6-31B76C84F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8D349-8D77-4D39-A141-C1701997C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3CE83-3DD4-4BFF-8052-153CCCB16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B8A59-1472-4F0E-9BEA-151EAEFA3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A80BF-8DED-45C3-A849-B28765DDE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50AEB-E8FB-473F-9F18-623EF654D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4323D-1922-4BC4-A647-AB275B8BF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3BA0E-8E08-40D7-86AF-DA183B653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303A1-756E-4116-A8E2-F861C301B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79C52-7F75-423A-A2B8-B68D7EC99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2AFB2-397A-46A2-880B-559C364BC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18E7F-7208-43D6-9618-D98563647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1397F-0156-4FBE-9076-9A215D355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004EFCF-F928-42E7-8FB1-EC422B0C2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file:///G:\VIOLET.xvl" TargetMode="External"/><Relationship Id="rId3" Type="http://schemas.openxmlformats.org/officeDocument/2006/relationships/image" Target="../media/image7.wmf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oleObject" Target="../embeddings/oleObject15.bin"/><Relationship Id="rId9" Type="http://schemas.openxmlformats.org/officeDocument/2006/relationships/hyperlink" Target="file:///G:\HINH%20THOI\VIOLET.xv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muare.vn/uploaded2/coolair/goi%207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com.vn/imgres?imgurl=http://noithatvietnam.net/imgView.aspx%3FImgID%3D340%26Type%3DPRODUCT%26Name%3DImage01&amp;imgrefurl=http://noithatvietnam.net/PrintView.aspx%3FCode%3DVIEWDETAIL%26ProID%3D340&amp;h=400&amp;w=211&amp;sz=41&amp;hl=vi&amp;start=154&amp;um=1&amp;usg=__X5jMZhrBvpzFtWpHkXtbLxKhwko=&amp;tbnid=mbIvicYpY0cSVM:&amp;tbnh=124&amp;tbnw=65&amp;prev=/images%3Fq%3D%2522qu%25E1%25BA%25A3%2Btr%25C3%25A1m%2522%26start%3D140%26ndsp%3D20%26um%3D1%26hl%3Dvi%26sa%3DN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/G:\VIOLET.xv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audio" Target="../media/audio2.wav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706563"/>
            <a:ext cx="4267200" cy="2457450"/>
            <a:chOff x="2404" y="1389"/>
            <a:chExt cx="3356" cy="1740"/>
          </a:xfrm>
        </p:grpSpPr>
        <p:sp>
          <p:nvSpPr>
            <p:cNvPr id="11273" name="Text Box 3"/>
            <p:cNvSpPr txBox="1">
              <a:spLocks noChangeArrowheads="1"/>
            </p:cNvSpPr>
            <p:nvPr/>
          </p:nvSpPr>
          <p:spPr bwMode="auto">
            <a:xfrm>
              <a:off x="5354" y="2125"/>
              <a:ext cx="40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C</a:t>
              </a:r>
            </a:p>
          </p:txBody>
        </p:sp>
        <p:sp>
          <p:nvSpPr>
            <p:cNvPr id="11274" name="Line 4"/>
            <p:cNvSpPr>
              <a:spLocks noChangeShapeType="1"/>
            </p:cNvSpPr>
            <p:nvPr/>
          </p:nvSpPr>
          <p:spPr bwMode="auto">
            <a:xfrm flipH="1">
              <a:off x="2776" y="1727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Line 5"/>
            <p:cNvSpPr>
              <a:spLocks noChangeShapeType="1"/>
            </p:cNvSpPr>
            <p:nvPr/>
          </p:nvSpPr>
          <p:spPr bwMode="auto">
            <a:xfrm flipH="1">
              <a:off x="4010" y="2290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Line 6"/>
            <p:cNvSpPr>
              <a:spLocks noChangeShapeType="1"/>
            </p:cNvSpPr>
            <p:nvPr/>
          </p:nvSpPr>
          <p:spPr bwMode="auto">
            <a:xfrm>
              <a:off x="4036" y="1727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Line 7"/>
            <p:cNvSpPr>
              <a:spLocks noChangeShapeType="1"/>
            </p:cNvSpPr>
            <p:nvPr/>
          </p:nvSpPr>
          <p:spPr bwMode="auto">
            <a:xfrm>
              <a:off x="2776" y="2258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Oval 8"/>
            <p:cNvSpPr>
              <a:spLocks noChangeArrowheads="1"/>
            </p:cNvSpPr>
            <p:nvPr/>
          </p:nvSpPr>
          <p:spPr bwMode="auto">
            <a:xfrm>
              <a:off x="5252" y="2274"/>
              <a:ext cx="44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279" name="Oval 9"/>
            <p:cNvSpPr>
              <a:spLocks noChangeArrowheads="1"/>
            </p:cNvSpPr>
            <p:nvPr/>
          </p:nvSpPr>
          <p:spPr bwMode="auto">
            <a:xfrm>
              <a:off x="3992" y="2804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280" name="Oval 10"/>
            <p:cNvSpPr>
              <a:spLocks noChangeArrowheads="1"/>
            </p:cNvSpPr>
            <p:nvPr/>
          </p:nvSpPr>
          <p:spPr bwMode="auto">
            <a:xfrm>
              <a:off x="2758" y="2241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281" name="Oval 11"/>
            <p:cNvSpPr>
              <a:spLocks noChangeArrowheads="1"/>
            </p:cNvSpPr>
            <p:nvPr/>
          </p:nvSpPr>
          <p:spPr bwMode="auto">
            <a:xfrm>
              <a:off x="4019" y="1711"/>
              <a:ext cx="43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282" name="Text Box 12"/>
            <p:cNvSpPr txBox="1">
              <a:spLocks noChangeArrowheads="1"/>
            </p:cNvSpPr>
            <p:nvPr/>
          </p:nvSpPr>
          <p:spPr bwMode="auto">
            <a:xfrm>
              <a:off x="2404" y="2097"/>
              <a:ext cx="489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11283" name="Text Box 13"/>
            <p:cNvSpPr txBox="1">
              <a:spLocks noChangeArrowheads="1"/>
            </p:cNvSpPr>
            <p:nvPr/>
          </p:nvSpPr>
          <p:spPr bwMode="auto">
            <a:xfrm>
              <a:off x="3918" y="2889"/>
              <a:ext cx="49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11284" name="Text Box 14"/>
            <p:cNvSpPr txBox="1">
              <a:spLocks noChangeArrowheads="1"/>
            </p:cNvSpPr>
            <p:nvPr/>
          </p:nvSpPr>
          <p:spPr bwMode="auto">
            <a:xfrm>
              <a:off x="3800" y="1389"/>
              <a:ext cx="49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11285" name="Line 15"/>
            <p:cNvSpPr>
              <a:spLocks noChangeShapeType="1"/>
            </p:cNvSpPr>
            <p:nvPr/>
          </p:nvSpPr>
          <p:spPr bwMode="auto">
            <a:xfrm flipH="1">
              <a:off x="3450" y="2547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16"/>
            <p:cNvSpPr>
              <a:spLocks noChangeShapeType="1"/>
            </p:cNvSpPr>
            <p:nvPr/>
          </p:nvSpPr>
          <p:spPr bwMode="auto">
            <a:xfrm flipH="1" flipV="1">
              <a:off x="338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17"/>
            <p:cNvSpPr>
              <a:spLocks noChangeShapeType="1"/>
            </p:cNvSpPr>
            <p:nvPr/>
          </p:nvSpPr>
          <p:spPr bwMode="auto">
            <a:xfrm flipH="1">
              <a:off x="464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18"/>
            <p:cNvSpPr>
              <a:spLocks noChangeShapeType="1"/>
            </p:cNvSpPr>
            <p:nvPr/>
          </p:nvSpPr>
          <p:spPr bwMode="auto">
            <a:xfrm flipH="1" flipV="1">
              <a:off x="4500" y="2571"/>
              <a:ext cx="70" cy="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4108450" y="908050"/>
            <a:ext cx="5111750" cy="2063750"/>
          </a:xfrm>
          <a:prstGeom prst="cloudCallout">
            <a:avLst>
              <a:gd name="adj1" fmla="val -56958"/>
              <a:gd name="adj2" fmla="val 36537"/>
            </a:avLst>
          </a:prstGeom>
          <a:solidFill>
            <a:srgbClr val="FFFFCC"/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1600">
              <a:cs typeface="Arial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5038725" y="1111250"/>
            <a:ext cx="41052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cs typeface="Arial" charset="0"/>
              </a:rPr>
              <a:t>Tứ giác ABCD trong hình vẽ bên có gì đặc biệt ?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371600" y="4281488"/>
            <a:ext cx="1295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Hình 100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0" y="4267200"/>
            <a:ext cx="502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Tứ giác ABCD có AB = BC = CD = DA 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0" y="4738688"/>
            <a:ext cx="2819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Là một hình thoi</a:t>
            </a:r>
          </a:p>
        </p:txBody>
      </p:sp>
      <p:sp>
        <p:nvSpPr>
          <p:cNvPr id="3097" name="AutoShape 2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228600"/>
            <a:ext cx="4216400" cy="9144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7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3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1" grpId="0" animBg="1"/>
      <p:bldP spid="3091" grpId="1" animBg="1"/>
      <p:bldP spid="3092" grpId="0"/>
      <p:bldP spid="3092" grpId="1"/>
      <p:bldP spid="3094" grpId="0"/>
      <p:bldP spid="3094" grpId="1"/>
      <p:bldP spid="3095" grpId="0"/>
      <p:bldP spid="3096" grpId="0"/>
      <p:bldP spid="309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9" name="Group 3"/>
          <p:cNvGrpSpPr>
            <a:grpSpLocks/>
          </p:cNvGrpSpPr>
          <p:nvPr/>
        </p:nvGrpSpPr>
        <p:grpSpPr bwMode="auto">
          <a:xfrm>
            <a:off x="6097588" y="838200"/>
            <a:ext cx="3046412" cy="2060575"/>
            <a:chOff x="3152" y="3022"/>
            <a:chExt cx="1919" cy="1298"/>
          </a:xfrm>
        </p:grpSpPr>
        <p:grpSp>
          <p:nvGrpSpPr>
            <p:cNvPr id="6167" name="Group 4"/>
            <p:cNvGrpSpPr>
              <a:grpSpLocks/>
            </p:cNvGrpSpPr>
            <p:nvPr/>
          </p:nvGrpSpPr>
          <p:grpSpPr bwMode="auto">
            <a:xfrm>
              <a:off x="3152" y="3022"/>
              <a:ext cx="1919" cy="1298"/>
              <a:chOff x="3424" y="3022"/>
              <a:chExt cx="1919" cy="1298"/>
            </a:xfrm>
          </p:grpSpPr>
          <p:sp>
            <p:nvSpPr>
              <p:cNvPr id="6173" name="Line 5"/>
              <p:cNvSpPr>
                <a:spLocks noChangeShapeType="1"/>
              </p:cNvSpPr>
              <p:nvPr/>
            </p:nvSpPr>
            <p:spPr bwMode="auto">
              <a:xfrm flipH="1">
                <a:off x="3678" y="3280"/>
                <a:ext cx="686" cy="396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6"/>
              <p:cNvSpPr>
                <a:spLocks noChangeShapeType="1"/>
              </p:cNvSpPr>
              <p:nvPr/>
            </p:nvSpPr>
            <p:spPr bwMode="auto">
              <a:xfrm flipH="1">
                <a:off x="4336" y="3712"/>
                <a:ext cx="686" cy="396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5" name="Line 7"/>
              <p:cNvSpPr>
                <a:spLocks noChangeShapeType="1"/>
              </p:cNvSpPr>
              <p:nvPr/>
            </p:nvSpPr>
            <p:spPr bwMode="auto">
              <a:xfrm>
                <a:off x="4372" y="3280"/>
                <a:ext cx="671" cy="420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6" name="Line 8"/>
              <p:cNvSpPr>
                <a:spLocks noChangeShapeType="1"/>
              </p:cNvSpPr>
              <p:nvPr/>
            </p:nvSpPr>
            <p:spPr bwMode="auto">
              <a:xfrm>
                <a:off x="3661" y="3681"/>
                <a:ext cx="671" cy="420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7" name="Text Box 9"/>
              <p:cNvSpPr txBox="1">
                <a:spLocks noChangeArrowheads="1"/>
              </p:cNvSpPr>
              <p:nvPr/>
            </p:nvSpPr>
            <p:spPr bwMode="auto">
              <a:xfrm>
                <a:off x="5077" y="3557"/>
                <a:ext cx="26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C</a:t>
                </a:r>
              </a:p>
            </p:txBody>
          </p:sp>
          <p:sp>
            <p:nvSpPr>
              <p:cNvPr id="6178" name="Text Box 10"/>
              <p:cNvSpPr txBox="1">
                <a:spLocks noChangeArrowheads="1"/>
              </p:cNvSpPr>
              <p:nvPr/>
            </p:nvSpPr>
            <p:spPr bwMode="auto">
              <a:xfrm>
                <a:off x="3424" y="3564"/>
                <a:ext cx="26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A</a:t>
                </a:r>
              </a:p>
            </p:txBody>
          </p:sp>
          <p:sp>
            <p:nvSpPr>
              <p:cNvPr id="6179" name="Text Box 11"/>
              <p:cNvSpPr txBox="1">
                <a:spLocks noChangeArrowheads="1"/>
              </p:cNvSpPr>
              <p:nvPr/>
            </p:nvSpPr>
            <p:spPr bwMode="auto">
              <a:xfrm>
                <a:off x="4226" y="4089"/>
                <a:ext cx="26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D</a:t>
                </a:r>
              </a:p>
            </p:txBody>
          </p:sp>
          <p:sp>
            <p:nvSpPr>
              <p:cNvPr id="6180" name="Text Box 12"/>
              <p:cNvSpPr txBox="1">
                <a:spLocks noChangeArrowheads="1"/>
              </p:cNvSpPr>
              <p:nvPr/>
            </p:nvSpPr>
            <p:spPr bwMode="auto">
              <a:xfrm>
                <a:off x="4241" y="3022"/>
                <a:ext cx="26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B</a:t>
                </a:r>
              </a:p>
            </p:txBody>
          </p:sp>
          <p:sp>
            <p:nvSpPr>
              <p:cNvPr id="6181" name="Line 13"/>
              <p:cNvSpPr>
                <a:spLocks noChangeShapeType="1"/>
              </p:cNvSpPr>
              <p:nvPr/>
            </p:nvSpPr>
            <p:spPr bwMode="auto">
              <a:xfrm flipH="1">
                <a:off x="4039" y="3897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2" name="Line 14"/>
              <p:cNvSpPr>
                <a:spLocks noChangeShapeType="1"/>
              </p:cNvSpPr>
              <p:nvPr/>
            </p:nvSpPr>
            <p:spPr bwMode="auto">
              <a:xfrm flipH="1" flipV="1">
                <a:off x="4001" y="3465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Line 15"/>
              <p:cNvSpPr>
                <a:spLocks noChangeShapeType="1"/>
              </p:cNvSpPr>
              <p:nvPr/>
            </p:nvSpPr>
            <p:spPr bwMode="auto">
              <a:xfrm flipH="1">
                <a:off x="4686" y="3465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4" name="Line 16"/>
              <p:cNvSpPr>
                <a:spLocks noChangeShapeType="1"/>
              </p:cNvSpPr>
              <p:nvPr/>
            </p:nvSpPr>
            <p:spPr bwMode="auto">
              <a:xfrm flipH="1" flipV="1">
                <a:off x="4610" y="3915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68" name="Group 17"/>
            <p:cNvGrpSpPr>
              <a:grpSpLocks/>
            </p:cNvGrpSpPr>
            <p:nvPr/>
          </p:nvGrpSpPr>
          <p:grpSpPr bwMode="auto">
            <a:xfrm>
              <a:off x="3391" y="3270"/>
              <a:ext cx="1371" cy="816"/>
              <a:chOff x="3552" y="384"/>
              <a:chExt cx="1728" cy="816"/>
            </a:xfrm>
          </p:grpSpPr>
          <p:sp>
            <p:nvSpPr>
              <p:cNvPr id="6169" name="Line 18"/>
              <p:cNvSpPr>
                <a:spLocks noChangeShapeType="1"/>
              </p:cNvSpPr>
              <p:nvPr/>
            </p:nvSpPr>
            <p:spPr bwMode="auto">
              <a:xfrm>
                <a:off x="3552" y="792"/>
                <a:ext cx="1728" cy="24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Line 19"/>
              <p:cNvSpPr>
                <a:spLocks noChangeShapeType="1"/>
              </p:cNvSpPr>
              <p:nvPr/>
            </p:nvSpPr>
            <p:spPr bwMode="auto">
              <a:xfrm flipH="1">
                <a:off x="4422" y="384"/>
                <a:ext cx="12" cy="816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Oval 20"/>
              <p:cNvSpPr>
                <a:spLocks noChangeArrowheads="1"/>
              </p:cNvSpPr>
              <p:nvPr/>
            </p:nvSpPr>
            <p:spPr bwMode="auto">
              <a:xfrm>
                <a:off x="4416" y="786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2" name="Text Box 21"/>
              <p:cNvSpPr txBox="1">
                <a:spLocks noChangeArrowheads="1"/>
              </p:cNvSpPr>
              <p:nvPr/>
            </p:nvSpPr>
            <p:spPr bwMode="auto">
              <a:xfrm>
                <a:off x="4416" y="62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O</a:t>
                </a:r>
              </a:p>
            </p:txBody>
          </p:sp>
        </p:grpSp>
      </p:grpSp>
      <p:sp>
        <p:nvSpPr>
          <p:cNvPr id="6150" name="Text Box 22"/>
          <p:cNvSpPr txBox="1">
            <a:spLocks noChangeArrowheads="1"/>
          </p:cNvSpPr>
          <p:nvPr/>
        </p:nvSpPr>
        <p:spPr bwMode="auto">
          <a:xfrm>
            <a:off x="1143000" y="4221163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ABC cân tại B</a:t>
            </a:r>
          </a:p>
        </p:txBody>
      </p:sp>
      <p:sp>
        <p:nvSpPr>
          <p:cNvPr id="6151" name="Text Box 23"/>
          <p:cNvSpPr txBox="1">
            <a:spLocks noChangeArrowheads="1"/>
          </p:cNvSpPr>
          <p:nvPr/>
        </p:nvSpPr>
        <p:spPr bwMode="auto">
          <a:xfrm>
            <a:off x="2209800" y="2849563"/>
            <a:ext cx="3171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ABCD là hình thoi</a:t>
            </a:r>
          </a:p>
        </p:txBody>
      </p:sp>
      <p:sp>
        <p:nvSpPr>
          <p:cNvPr id="6152" name="Text Box 24"/>
          <p:cNvSpPr txBox="1">
            <a:spLocks noChangeArrowheads="1"/>
          </p:cNvSpPr>
          <p:nvPr/>
        </p:nvSpPr>
        <p:spPr bwMode="auto">
          <a:xfrm>
            <a:off x="2371725" y="5054600"/>
            <a:ext cx="166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</a:rPr>
              <a:t>AC      BD</a:t>
            </a:r>
          </a:p>
        </p:txBody>
      </p:sp>
      <p:sp>
        <p:nvSpPr>
          <p:cNvPr id="6153" name="Text Box 25"/>
          <p:cNvSpPr txBox="1">
            <a:spLocks noChangeArrowheads="1"/>
          </p:cNvSpPr>
          <p:nvPr/>
        </p:nvSpPr>
        <p:spPr bwMode="auto">
          <a:xfrm>
            <a:off x="2085975" y="3535363"/>
            <a:ext cx="1495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AB = BC</a:t>
            </a:r>
          </a:p>
        </p:txBody>
      </p:sp>
      <p:grpSp>
        <p:nvGrpSpPr>
          <p:cNvPr id="6154" name="Group 26"/>
          <p:cNvGrpSpPr>
            <a:grpSpLocks/>
          </p:cNvGrpSpPr>
          <p:nvPr/>
        </p:nvGrpSpPr>
        <p:grpSpPr bwMode="auto">
          <a:xfrm>
            <a:off x="2921000" y="5156200"/>
            <a:ext cx="231775" cy="203200"/>
            <a:chOff x="3016" y="1379"/>
            <a:chExt cx="146" cy="128"/>
          </a:xfrm>
        </p:grpSpPr>
        <p:sp>
          <p:nvSpPr>
            <p:cNvPr id="6165" name="Line 27"/>
            <p:cNvSpPr>
              <a:spLocks noChangeShapeType="1"/>
            </p:cNvSpPr>
            <p:nvPr/>
          </p:nvSpPr>
          <p:spPr bwMode="auto">
            <a:xfrm>
              <a:off x="3093" y="1379"/>
              <a:ext cx="0" cy="128"/>
            </a:xfrm>
            <a:prstGeom prst="line">
              <a:avLst/>
            </a:prstGeom>
            <a:noFill/>
            <a:ln w="28575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8"/>
            <p:cNvSpPr>
              <a:spLocks noChangeShapeType="1"/>
            </p:cNvSpPr>
            <p:nvPr/>
          </p:nvSpPr>
          <p:spPr bwMode="auto">
            <a:xfrm rot="-5400000">
              <a:off x="3089" y="1429"/>
              <a:ext cx="0" cy="146"/>
            </a:xfrm>
            <a:prstGeom prst="line">
              <a:avLst/>
            </a:prstGeom>
            <a:noFill/>
            <a:ln w="28575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5" name="Text Box 29"/>
          <p:cNvSpPr txBox="1">
            <a:spLocks noChangeArrowheads="1"/>
          </p:cNvSpPr>
          <p:nvPr/>
        </p:nvSpPr>
        <p:spPr bwMode="auto">
          <a:xfrm>
            <a:off x="4038600" y="5059363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; BD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B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6156" name="Text Box 30"/>
          <p:cNvSpPr txBox="1">
            <a:spLocks noChangeArrowheads="1"/>
          </p:cNvSpPr>
          <p:nvPr/>
        </p:nvSpPr>
        <p:spPr bwMode="auto">
          <a:xfrm>
            <a:off x="3505200" y="3535363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và OA = OC</a:t>
            </a:r>
          </a:p>
        </p:txBody>
      </p:sp>
      <p:sp>
        <p:nvSpPr>
          <p:cNvPr id="6157" name="Text Box 31"/>
          <p:cNvSpPr txBox="1">
            <a:spLocks noChangeArrowheads="1"/>
          </p:cNvSpPr>
          <p:nvPr/>
        </p:nvSpPr>
        <p:spPr bwMode="auto">
          <a:xfrm>
            <a:off x="3276600" y="4221163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và BO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trung tuyến</a:t>
            </a:r>
          </a:p>
        </p:txBody>
      </p:sp>
      <p:graphicFrame>
        <p:nvGraphicFramePr>
          <p:cNvPr id="6146" name="Object 32"/>
          <p:cNvGraphicFramePr>
            <a:graphicFrameLocks noChangeAspect="1"/>
          </p:cNvGraphicFramePr>
          <p:nvPr>
            <p:ph/>
          </p:nvPr>
        </p:nvGraphicFramePr>
        <p:xfrm>
          <a:off x="3124200" y="3200400"/>
          <a:ext cx="355600" cy="533400"/>
        </p:xfrm>
        <a:graphic>
          <a:graphicData uri="http://schemas.openxmlformats.org/presentationml/2006/ole">
            <p:oleObj spid="_x0000_s6146" name="Equation" r:id="rId3" imgW="152334" imgH="228501" progId="Equation.DSMT4">
              <p:embed/>
            </p:oleObj>
          </a:graphicData>
        </a:graphic>
      </p:graphicFrame>
      <p:graphicFrame>
        <p:nvGraphicFramePr>
          <p:cNvPr id="6147" name="Object 33"/>
          <p:cNvGraphicFramePr>
            <a:graphicFrameLocks noChangeAspect="1"/>
          </p:cNvGraphicFramePr>
          <p:nvPr/>
        </p:nvGraphicFramePr>
        <p:xfrm>
          <a:off x="3124200" y="3840163"/>
          <a:ext cx="355600" cy="533400"/>
        </p:xfrm>
        <a:graphic>
          <a:graphicData uri="http://schemas.openxmlformats.org/presentationml/2006/ole">
            <p:oleObj spid="_x0000_s6147" name="Equation" r:id="rId4" imgW="152334" imgH="228501" progId="Equation.DSMT4">
              <p:embed/>
            </p:oleObj>
          </a:graphicData>
        </a:graphic>
      </p:graphicFrame>
      <p:graphicFrame>
        <p:nvGraphicFramePr>
          <p:cNvPr id="6148" name="Object 34"/>
          <p:cNvGraphicFramePr>
            <a:graphicFrameLocks noChangeAspect="1"/>
          </p:cNvGraphicFramePr>
          <p:nvPr/>
        </p:nvGraphicFramePr>
        <p:xfrm>
          <a:off x="3124200" y="4525963"/>
          <a:ext cx="355600" cy="533400"/>
        </p:xfrm>
        <a:graphic>
          <a:graphicData uri="http://schemas.openxmlformats.org/presentationml/2006/ole">
            <p:oleObj spid="_x0000_s6148" name="Equation" r:id="rId5" imgW="152334" imgH="228501" progId="Equation.DSMT4">
              <p:embed/>
            </p:oleObj>
          </a:graphicData>
        </a:graphic>
      </p:graphicFrame>
      <p:sp>
        <p:nvSpPr>
          <p:cNvPr id="6158" name="Text Box 35"/>
          <p:cNvSpPr txBox="1">
            <a:spLocks noChangeArrowheads="1"/>
          </p:cNvSpPr>
          <p:nvPr/>
        </p:nvSpPr>
        <p:spPr bwMode="auto">
          <a:xfrm>
            <a:off x="914400" y="54864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Chứng minh tương tự ta có: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6159" name="Text Box 36"/>
          <p:cNvSpPr txBox="1">
            <a:spLocks noChangeArrowheads="1"/>
          </p:cNvSpPr>
          <p:nvPr/>
        </p:nvSpPr>
        <p:spPr bwMode="auto">
          <a:xfrm>
            <a:off x="4191000" y="5470525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CA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C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6160" name="Text Box 37"/>
          <p:cNvSpPr txBox="1">
            <a:spLocks noChangeArrowheads="1"/>
          </p:cNvSpPr>
          <p:nvPr/>
        </p:nvSpPr>
        <p:spPr bwMode="auto">
          <a:xfrm>
            <a:off x="4191000" y="5775325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DB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D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6161" name="Text Box 38"/>
          <p:cNvSpPr txBox="1">
            <a:spLocks noChangeArrowheads="1"/>
          </p:cNvSpPr>
          <p:nvPr/>
        </p:nvSpPr>
        <p:spPr bwMode="auto">
          <a:xfrm>
            <a:off x="4114800" y="6232525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 AC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A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43047" name="Text Box 39"/>
          <p:cNvSpPr txBox="1">
            <a:spLocks noChangeArrowheads="1"/>
          </p:cNvSpPr>
          <p:nvPr/>
        </p:nvSpPr>
        <p:spPr bwMode="auto">
          <a:xfrm>
            <a:off x="381000" y="965200"/>
            <a:ext cx="5410200" cy="1625600"/>
          </a:xfrm>
          <a:prstGeom prst="rect">
            <a:avLst/>
          </a:prstGeom>
          <a:solidFill>
            <a:srgbClr val="F8F8F8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="1" u="sng">
                <a:solidFill>
                  <a:srgbClr val="FF0066"/>
                </a:solidFill>
                <a:cs typeface="Arial" charset="0"/>
              </a:rPr>
              <a:t>Định lí :</a:t>
            </a:r>
            <a:r>
              <a:rPr lang="en-US" sz="2000">
                <a:cs typeface="Arial" charset="0"/>
              </a:rPr>
              <a:t> </a:t>
            </a:r>
            <a:r>
              <a:rPr lang="en-US" sz="2000" b="1">
                <a:solidFill>
                  <a:srgbClr val="0000FF"/>
                </a:solidFill>
                <a:cs typeface="Arial" charset="0"/>
              </a:rPr>
              <a:t>Trong hình thoi 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 b="1">
                <a:solidFill>
                  <a:srgbClr val="0000FF"/>
                </a:solidFill>
                <a:cs typeface="Arial" charset="0"/>
              </a:rPr>
              <a:t>Hai đường chéo vuông  góc với nhau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cs typeface="Arial" charset="0"/>
              </a:rPr>
              <a:t>b) Hai đường chéo là các đường phân giác của các góc  của hình thoi</a:t>
            </a:r>
          </a:p>
        </p:txBody>
      </p:sp>
      <p:sp>
        <p:nvSpPr>
          <p:cNvPr id="43049" name="AutoShape 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0"/>
            <a:ext cx="4216400" cy="9144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  <p:sp>
        <p:nvSpPr>
          <p:cNvPr id="43050" name="AutoShape 42"/>
          <p:cNvSpPr>
            <a:spLocks noChangeArrowheads="1"/>
          </p:cNvSpPr>
          <p:nvPr/>
        </p:nvSpPr>
        <p:spPr bwMode="auto">
          <a:xfrm>
            <a:off x="0" y="1066800"/>
            <a:ext cx="4114800" cy="1371600"/>
          </a:xfrm>
          <a:prstGeom prst="cloudCallout">
            <a:avLst>
              <a:gd name="adj1" fmla="val 36574"/>
              <a:gd name="adj2" fmla="val 78935"/>
            </a:avLst>
          </a:prstGeom>
          <a:solidFill>
            <a:srgbClr val="C8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D60093"/>
                </a:solidFill>
              </a:rPr>
              <a:t>Qua chứng minh trên ta rút ra được điều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11" dur="1000"/>
                                        <p:tgtEl>
                                          <p:spTgt spid="43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30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30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47" grpId="0" animBg="1"/>
      <p:bldP spid="43050" grpId="0" animBg="1"/>
      <p:bldP spid="4305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3" name="Group 2"/>
          <p:cNvGrpSpPr>
            <a:grpSpLocks/>
          </p:cNvGrpSpPr>
          <p:nvPr/>
        </p:nvGrpSpPr>
        <p:grpSpPr bwMode="auto">
          <a:xfrm>
            <a:off x="6097588" y="838200"/>
            <a:ext cx="3046412" cy="2060575"/>
            <a:chOff x="3152" y="3022"/>
            <a:chExt cx="1919" cy="1298"/>
          </a:xfrm>
        </p:grpSpPr>
        <p:grpSp>
          <p:nvGrpSpPr>
            <p:cNvPr id="7192" name="Group 3"/>
            <p:cNvGrpSpPr>
              <a:grpSpLocks/>
            </p:cNvGrpSpPr>
            <p:nvPr/>
          </p:nvGrpSpPr>
          <p:grpSpPr bwMode="auto">
            <a:xfrm>
              <a:off x="3152" y="3022"/>
              <a:ext cx="1919" cy="1298"/>
              <a:chOff x="3424" y="3022"/>
              <a:chExt cx="1919" cy="1298"/>
            </a:xfrm>
          </p:grpSpPr>
          <p:sp>
            <p:nvSpPr>
              <p:cNvPr id="7198" name="Line 4"/>
              <p:cNvSpPr>
                <a:spLocks noChangeShapeType="1"/>
              </p:cNvSpPr>
              <p:nvPr/>
            </p:nvSpPr>
            <p:spPr bwMode="auto">
              <a:xfrm flipH="1">
                <a:off x="3678" y="3280"/>
                <a:ext cx="686" cy="396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Line 5"/>
              <p:cNvSpPr>
                <a:spLocks noChangeShapeType="1"/>
              </p:cNvSpPr>
              <p:nvPr/>
            </p:nvSpPr>
            <p:spPr bwMode="auto">
              <a:xfrm flipH="1">
                <a:off x="4336" y="3712"/>
                <a:ext cx="686" cy="396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Line 6"/>
              <p:cNvSpPr>
                <a:spLocks noChangeShapeType="1"/>
              </p:cNvSpPr>
              <p:nvPr/>
            </p:nvSpPr>
            <p:spPr bwMode="auto">
              <a:xfrm>
                <a:off x="4372" y="3280"/>
                <a:ext cx="671" cy="420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Line 7"/>
              <p:cNvSpPr>
                <a:spLocks noChangeShapeType="1"/>
              </p:cNvSpPr>
              <p:nvPr/>
            </p:nvSpPr>
            <p:spPr bwMode="auto">
              <a:xfrm>
                <a:off x="3661" y="3681"/>
                <a:ext cx="671" cy="420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Text Box 8"/>
              <p:cNvSpPr txBox="1">
                <a:spLocks noChangeArrowheads="1"/>
              </p:cNvSpPr>
              <p:nvPr/>
            </p:nvSpPr>
            <p:spPr bwMode="auto">
              <a:xfrm>
                <a:off x="5077" y="3557"/>
                <a:ext cx="26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C</a:t>
                </a:r>
              </a:p>
            </p:txBody>
          </p:sp>
          <p:sp>
            <p:nvSpPr>
              <p:cNvPr id="7203" name="Text Box 9"/>
              <p:cNvSpPr txBox="1">
                <a:spLocks noChangeArrowheads="1"/>
              </p:cNvSpPr>
              <p:nvPr/>
            </p:nvSpPr>
            <p:spPr bwMode="auto">
              <a:xfrm>
                <a:off x="3424" y="3564"/>
                <a:ext cx="26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A</a:t>
                </a:r>
              </a:p>
            </p:txBody>
          </p:sp>
          <p:sp>
            <p:nvSpPr>
              <p:cNvPr id="7204" name="Text Box 10"/>
              <p:cNvSpPr txBox="1">
                <a:spLocks noChangeArrowheads="1"/>
              </p:cNvSpPr>
              <p:nvPr/>
            </p:nvSpPr>
            <p:spPr bwMode="auto">
              <a:xfrm>
                <a:off x="4226" y="4089"/>
                <a:ext cx="26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D</a:t>
                </a:r>
              </a:p>
            </p:txBody>
          </p:sp>
          <p:sp>
            <p:nvSpPr>
              <p:cNvPr id="7205" name="Text Box 11"/>
              <p:cNvSpPr txBox="1">
                <a:spLocks noChangeArrowheads="1"/>
              </p:cNvSpPr>
              <p:nvPr/>
            </p:nvSpPr>
            <p:spPr bwMode="auto">
              <a:xfrm>
                <a:off x="4241" y="3022"/>
                <a:ext cx="26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B</a:t>
                </a:r>
              </a:p>
            </p:txBody>
          </p:sp>
          <p:sp>
            <p:nvSpPr>
              <p:cNvPr id="7206" name="Line 12"/>
              <p:cNvSpPr>
                <a:spLocks noChangeShapeType="1"/>
              </p:cNvSpPr>
              <p:nvPr/>
            </p:nvSpPr>
            <p:spPr bwMode="auto">
              <a:xfrm flipH="1">
                <a:off x="4039" y="3897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Line 13"/>
              <p:cNvSpPr>
                <a:spLocks noChangeShapeType="1"/>
              </p:cNvSpPr>
              <p:nvPr/>
            </p:nvSpPr>
            <p:spPr bwMode="auto">
              <a:xfrm flipH="1" flipV="1">
                <a:off x="4001" y="3465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Line 14"/>
              <p:cNvSpPr>
                <a:spLocks noChangeShapeType="1"/>
              </p:cNvSpPr>
              <p:nvPr/>
            </p:nvSpPr>
            <p:spPr bwMode="auto">
              <a:xfrm flipH="1">
                <a:off x="4686" y="3465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Line 15"/>
              <p:cNvSpPr>
                <a:spLocks noChangeShapeType="1"/>
              </p:cNvSpPr>
              <p:nvPr/>
            </p:nvSpPr>
            <p:spPr bwMode="auto">
              <a:xfrm flipH="1" flipV="1">
                <a:off x="4610" y="3915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3" name="Group 16"/>
            <p:cNvGrpSpPr>
              <a:grpSpLocks/>
            </p:cNvGrpSpPr>
            <p:nvPr/>
          </p:nvGrpSpPr>
          <p:grpSpPr bwMode="auto">
            <a:xfrm>
              <a:off x="3391" y="3270"/>
              <a:ext cx="1371" cy="816"/>
              <a:chOff x="3552" y="384"/>
              <a:chExt cx="1728" cy="816"/>
            </a:xfrm>
          </p:grpSpPr>
          <p:sp>
            <p:nvSpPr>
              <p:cNvPr id="7194" name="Line 17"/>
              <p:cNvSpPr>
                <a:spLocks noChangeShapeType="1"/>
              </p:cNvSpPr>
              <p:nvPr/>
            </p:nvSpPr>
            <p:spPr bwMode="auto">
              <a:xfrm>
                <a:off x="3552" y="792"/>
                <a:ext cx="1728" cy="24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Line 18"/>
              <p:cNvSpPr>
                <a:spLocks noChangeShapeType="1"/>
              </p:cNvSpPr>
              <p:nvPr/>
            </p:nvSpPr>
            <p:spPr bwMode="auto">
              <a:xfrm flipH="1">
                <a:off x="4422" y="384"/>
                <a:ext cx="12" cy="816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Oval 19"/>
              <p:cNvSpPr>
                <a:spLocks noChangeArrowheads="1"/>
              </p:cNvSpPr>
              <p:nvPr/>
            </p:nvSpPr>
            <p:spPr bwMode="auto">
              <a:xfrm>
                <a:off x="4416" y="786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Text Box 20"/>
              <p:cNvSpPr txBox="1">
                <a:spLocks noChangeArrowheads="1"/>
              </p:cNvSpPr>
              <p:nvPr/>
            </p:nvSpPr>
            <p:spPr bwMode="auto">
              <a:xfrm>
                <a:off x="4416" y="62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O</a:t>
                </a:r>
              </a:p>
            </p:txBody>
          </p:sp>
        </p:grpSp>
      </p:grpSp>
      <p:sp>
        <p:nvSpPr>
          <p:cNvPr id="7174" name="Text Box 21"/>
          <p:cNvSpPr txBox="1">
            <a:spLocks noChangeArrowheads="1"/>
          </p:cNvSpPr>
          <p:nvPr/>
        </p:nvSpPr>
        <p:spPr bwMode="auto">
          <a:xfrm>
            <a:off x="0" y="40386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ABC cân tại B</a:t>
            </a:r>
          </a:p>
        </p:txBody>
      </p:sp>
      <p:sp>
        <p:nvSpPr>
          <p:cNvPr id="7175" name="Text Box 22"/>
          <p:cNvSpPr txBox="1">
            <a:spLocks noChangeArrowheads="1"/>
          </p:cNvSpPr>
          <p:nvPr/>
        </p:nvSpPr>
        <p:spPr bwMode="auto">
          <a:xfrm>
            <a:off x="838200" y="2667000"/>
            <a:ext cx="3171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ABCD là hình thoi</a:t>
            </a:r>
          </a:p>
        </p:txBody>
      </p:sp>
      <p:sp>
        <p:nvSpPr>
          <p:cNvPr id="7176" name="Text Box 23"/>
          <p:cNvSpPr txBox="1">
            <a:spLocks noChangeArrowheads="1"/>
          </p:cNvSpPr>
          <p:nvPr/>
        </p:nvSpPr>
        <p:spPr bwMode="auto">
          <a:xfrm>
            <a:off x="152400" y="4872038"/>
            <a:ext cx="166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</a:rPr>
              <a:t>AC      BD</a:t>
            </a:r>
          </a:p>
        </p:txBody>
      </p:sp>
      <p:sp>
        <p:nvSpPr>
          <p:cNvPr id="7177" name="Text Box 24"/>
          <p:cNvSpPr txBox="1">
            <a:spLocks noChangeArrowheads="1"/>
          </p:cNvSpPr>
          <p:nvPr/>
        </p:nvSpPr>
        <p:spPr bwMode="auto">
          <a:xfrm>
            <a:off x="714375" y="3352800"/>
            <a:ext cx="1495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AB = BC</a:t>
            </a:r>
          </a:p>
        </p:txBody>
      </p:sp>
      <p:grpSp>
        <p:nvGrpSpPr>
          <p:cNvPr id="7178" name="Group 25"/>
          <p:cNvGrpSpPr>
            <a:grpSpLocks/>
          </p:cNvGrpSpPr>
          <p:nvPr/>
        </p:nvGrpSpPr>
        <p:grpSpPr bwMode="auto">
          <a:xfrm>
            <a:off x="701675" y="4973638"/>
            <a:ext cx="231775" cy="203200"/>
            <a:chOff x="3016" y="1379"/>
            <a:chExt cx="146" cy="128"/>
          </a:xfrm>
        </p:grpSpPr>
        <p:sp>
          <p:nvSpPr>
            <p:cNvPr id="7190" name="Line 26"/>
            <p:cNvSpPr>
              <a:spLocks noChangeShapeType="1"/>
            </p:cNvSpPr>
            <p:nvPr/>
          </p:nvSpPr>
          <p:spPr bwMode="auto">
            <a:xfrm>
              <a:off x="3093" y="1379"/>
              <a:ext cx="0" cy="128"/>
            </a:xfrm>
            <a:prstGeom prst="line">
              <a:avLst/>
            </a:prstGeom>
            <a:noFill/>
            <a:ln w="28575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27"/>
            <p:cNvSpPr>
              <a:spLocks noChangeShapeType="1"/>
            </p:cNvSpPr>
            <p:nvPr/>
          </p:nvSpPr>
          <p:spPr bwMode="auto">
            <a:xfrm rot="-5400000">
              <a:off x="3089" y="1429"/>
              <a:ext cx="0" cy="146"/>
            </a:xfrm>
            <a:prstGeom prst="line">
              <a:avLst/>
            </a:prstGeom>
            <a:noFill/>
            <a:ln w="28575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9" name="Text Box 28"/>
          <p:cNvSpPr txBox="1">
            <a:spLocks noChangeArrowheads="1"/>
          </p:cNvSpPr>
          <p:nvPr/>
        </p:nvSpPr>
        <p:spPr bwMode="auto">
          <a:xfrm>
            <a:off x="1514475" y="48768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; BD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B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180" name="Text Box 29"/>
          <p:cNvSpPr txBox="1">
            <a:spLocks noChangeArrowheads="1"/>
          </p:cNvSpPr>
          <p:nvPr/>
        </p:nvSpPr>
        <p:spPr bwMode="auto">
          <a:xfrm>
            <a:off x="2133600" y="33528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và OA = OC</a:t>
            </a:r>
          </a:p>
        </p:txBody>
      </p:sp>
      <p:sp>
        <p:nvSpPr>
          <p:cNvPr id="7181" name="Text Box 30"/>
          <p:cNvSpPr txBox="1">
            <a:spLocks noChangeArrowheads="1"/>
          </p:cNvSpPr>
          <p:nvPr/>
        </p:nvSpPr>
        <p:spPr bwMode="auto">
          <a:xfrm>
            <a:off x="1905000" y="40386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và BO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trung tuyến</a:t>
            </a:r>
          </a:p>
        </p:txBody>
      </p:sp>
      <p:graphicFrame>
        <p:nvGraphicFramePr>
          <p:cNvPr id="7170" name="Object 31"/>
          <p:cNvGraphicFramePr>
            <a:graphicFrameLocks noChangeAspect="1"/>
          </p:cNvGraphicFramePr>
          <p:nvPr>
            <p:ph/>
          </p:nvPr>
        </p:nvGraphicFramePr>
        <p:xfrm>
          <a:off x="1752600" y="3017838"/>
          <a:ext cx="355600" cy="533400"/>
        </p:xfrm>
        <a:graphic>
          <a:graphicData uri="http://schemas.openxmlformats.org/presentationml/2006/ole">
            <p:oleObj spid="_x0000_s7170" name="Equation" r:id="rId3" imgW="152334" imgH="228501" progId="Equation.DSMT4">
              <p:embed/>
            </p:oleObj>
          </a:graphicData>
        </a:graphic>
      </p:graphicFrame>
      <p:graphicFrame>
        <p:nvGraphicFramePr>
          <p:cNvPr id="7171" name="Object 32"/>
          <p:cNvGraphicFramePr>
            <a:graphicFrameLocks noChangeAspect="1"/>
          </p:cNvGraphicFramePr>
          <p:nvPr/>
        </p:nvGraphicFramePr>
        <p:xfrm>
          <a:off x="1752600" y="3657600"/>
          <a:ext cx="355600" cy="533400"/>
        </p:xfrm>
        <a:graphic>
          <a:graphicData uri="http://schemas.openxmlformats.org/presentationml/2006/ole">
            <p:oleObj spid="_x0000_s7171" name="Equation" r:id="rId4" imgW="152334" imgH="228501" progId="Equation.DSMT4">
              <p:embed/>
            </p:oleObj>
          </a:graphicData>
        </a:graphic>
      </p:graphicFrame>
      <p:graphicFrame>
        <p:nvGraphicFramePr>
          <p:cNvPr id="7172" name="Object 33"/>
          <p:cNvGraphicFramePr>
            <a:graphicFrameLocks noChangeAspect="1"/>
          </p:cNvGraphicFramePr>
          <p:nvPr/>
        </p:nvGraphicFramePr>
        <p:xfrm>
          <a:off x="1752600" y="4343400"/>
          <a:ext cx="355600" cy="533400"/>
        </p:xfrm>
        <a:graphic>
          <a:graphicData uri="http://schemas.openxmlformats.org/presentationml/2006/ole">
            <p:oleObj spid="_x0000_s7172" name="Equation" r:id="rId5" imgW="152334" imgH="228501" progId="Equation.DSMT4">
              <p:embed/>
            </p:oleObj>
          </a:graphicData>
        </a:graphic>
      </p:graphicFrame>
      <p:sp>
        <p:nvSpPr>
          <p:cNvPr id="7182" name="Text Box 34"/>
          <p:cNvSpPr txBox="1">
            <a:spLocks noChangeArrowheads="1"/>
          </p:cNvSpPr>
          <p:nvPr/>
        </p:nvSpPr>
        <p:spPr bwMode="auto">
          <a:xfrm>
            <a:off x="0" y="5303838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Chứng minh tương tự ta có: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183" name="Text Box 35"/>
          <p:cNvSpPr txBox="1">
            <a:spLocks noChangeArrowheads="1"/>
          </p:cNvSpPr>
          <p:nvPr/>
        </p:nvSpPr>
        <p:spPr bwMode="auto">
          <a:xfrm>
            <a:off x="1371600" y="57150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CA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C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184" name="Text Box 36"/>
          <p:cNvSpPr txBox="1">
            <a:spLocks noChangeArrowheads="1"/>
          </p:cNvSpPr>
          <p:nvPr/>
        </p:nvSpPr>
        <p:spPr bwMode="auto">
          <a:xfrm>
            <a:off x="1447800" y="60198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DB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D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185" name="Text Box 37"/>
          <p:cNvSpPr txBox="1">
            <a:spLocks noChangeArrowheads="1"/>
          </p:cNvSpPr>
          <p:nvPr/>
        </p:nvSpPr>
        <p:spPr bwMode="auto">
          <a:xfrm>
            <a:off x="1295400" y="63246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 AC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A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186" name="Text Box 38"/>
          <p:cNvSpPr txBox="1">
            <a:spLocks noChangeArrowheads="1"/>
          </p:cNvSpPr>
          <p:nvPr/>
        </p:nvSpPr>
        <p:spPr bwMode="auto">
          <a:xfrm>
            <a:off x="228600" y="1041400"/>
            <a:ext cx="5410200" cy="1625600"/>
          </a:xfrm>
          <a:prstGeom prst="rect">
            <a:avLst/>
          </a:prstGeom>
          <a:solidFill>
            <a:srgbClr val="F8F8F8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="1" u="sng">
                <a:solidFill>
                  <a:srgbClr val="FF0066"/>
                </a:solidFill>
                <a:cs typeface="Arial" charset="0"/>
              </a:rPr>
              <a:t>Định lí :</a:t>
            </a:r>
            <a:r>
              <a:rPr lang="en-US" sz="2000">
                <a:cs typeface="Arial" charset="0"/>
              </a:rPr>
              <a:t> </a:t>
            </a:r>
            <a:r>
              <a:rPr lang="en-US" sz="2000" b="1">
                <a:solidFill>
                  <a:srgbClr val="0000FF"/>
                </a:solidFill>
                <a:cs typeface="Arial" charset="0"/>
              </a:rPr>
              <a:t>Trong hình thoi 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 b="1">
                <a:solidFill>
                  <a:srgbClr val="0000FF"/>
                </a:solidFill>
                <a:cs typeface="Arial" charset="0"/>
              </a:rPr>
              <a:t>Hai đường chéo vuông  góc với nhau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cs typeface="Arial" charset="0"/>
              </a:rPr>
              <a:t>b) Hai đường chéo là các đường phân giác của các góc  của hình thoi</a:t>
            </a:r>
          </a:p>
        </p:txBody>
      </p:sp>
      <p:sp>
        <p:nvSpPr>
          <p:cNvPr id="44071" name="AutoShape 39"/>
          <p:cNvSpPr>
            <a:spLocks noChangeArrowheads="1"/>
          </p:cNvSpPr>
          <p:nvPr/>
        </p:nvSpPr>
        <p:spPr bwMode="auto">
          <a:xfrm>
            <a:off x="5943600" y="3733800"/>
            <a:ext cx="2895600" cy="2209800"/>
          </a:xfrm>
          <a:prstGeom prst="cloudCallout">
            <a:avLst>
              <a:gd name="adj1" fmla="val 4935"/>
              <a:gd name="adj2" fmla="val -78088"/>
            </a:avLst>
          </a:prstGeom>
          <a:solidFill>
            <a:srgbClr val="C8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D60093"/>
                </a:solidFill>
              </a:rPr>
              <a:t>Hãy chỉ rõ tâm đối xứng, trục đối xứng của Hình thoi ?</a:t>
            </a:r>
          </a:p>
        </p:txBody>
      </p:sp>
      <p:sp>
        <p:nvSpPr>
          <p:cNvPr id="44072" name="AutoShape 40"/>
          <p:cNvSpPr>
            <a:spLocks noChangeArrowheads="1"/>
          </p:cNvSpPr>
          <p:nvPr/>
        </p:nvSpPr>
        <p:spPr bwMode="auto">
          <a:xfrm>
            <a:off x="5943600" y="3962400"/>
            <a:ext cx="2895600" cy="1905000"/>
          </a:xfrm>
          <a:prstGeom prst="cloudCallout">
            <a:avLst>
              <a:gd name="adj1" fmla="val 10199"/>
              <a:gd name="adj2" fmla="val -86583"/>
            </a:avLst>
          </a:prstGeom>
          <a:solidFill>
            <a:srgbClr val="C8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D60093"/>
                </a:solidFill>
              </a:rPr>
              <a:t>Nêu tất cả các kiến thức về Hình thoi mà em biết?</a:t>
            </a:r>
          </a:p>
        </p:txBody>
      </p:sp>
      <p:sp>
        <p:nvSpPr>
          <p:cNvPr id="44073" name="AutoShape 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0"/>
            <a:ext cx="4216400" cy="9144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44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4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4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71" grpId="0" animBg="1"/>
      <p:bldP spid="4407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19100" y="914400"/>
            <a:ext cx="8229600" cy="3255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44500" y="974725"/>
            <a:ext cx="795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00"/>
                </a:solidFill>
              </a:rPr>
              <a:t>+ Các </a:t>
            </a:r>
            <a:r>
              <a:rPr lang="en-US" sz="2000">
                <a:solidFill>
                  <a:srgbClr val="A50021"/>
                </a:solidFill>
              </a:rPr>
              <a:t>cạnh </a:t>
            </a:r>
            <a:r>
              <a:rPr lang="vi-VN" sz="2000">
                <a:solidFill>
                  <a:srgbClr val="A50021"/>
                </a:solidFill>
              </a:rPr>
              <a:t>đ</a:t>
            </a:r>
            <a:r>
              <a:rPr lang="en-US" sz="2000">
                <a:solidFill>
                  <a:srgbClr val="A50021"/>
                </a:solidFill>
              </a:rPr>
              <a:t>ối</a:t>
            </a:r>
            <a:r>
              <a:rPr lang="en-US" sz="2000">
                <a:solidFill>
                  <a:srgbClr val="003300"/>
                </a:solidFill>
              </a:rPr>
              <a:t> song song và bằng nhau.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44500" y="1431925"/>
            <a:ext cx="8164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00"/>
                </a:solidFill>
              </a:rPr>
              <a:t>+ Các </a:t>
            </a:r>
            <a:r>
              <a:rPr lang="en-US" sz="2000">
                <a:solidFill>
                  <a:srgbClr val="A50021"/>
                </a:solidFill>
              </a:rPr>
              <a:t>góc </a:t>
            </a:r>
            <a:r>
              <a:rPr lang="vi-VN" sz="2000">
                <a:solidFill>
                  <a:srgbClr val="A50021"/>
                </a:solidFill>
              </a:rPr>
              <a:t>đ</a:t>
            </a:r>
            <a:r>
              <a:rPr lang="en-US" sz="2000">
                <a:solidFill>
                  <a:srgbClr val="A50021"/>
                </a:solidFill>
              </a:rPr>
              <a:t>ối</a:t>
            </a:r>
            <a:r>
              <a:rPr lang="en-US" sz="2000">
                <a:solidFill>
                  <a:srgbClr val="003300"/>
                </a:solidFill>
              </a:rPr>
              <a:t> bằng nhau.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5138" y="1812925"/>
            <a:ext cx="8164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00"/>
                </a:solidFill>
              </a:rPr>
              <a:t>+ Hai </a:t>
            </a:r>
            <a:r>
              <a:rPr lang="vi-VN" sz="2000">
                <a:solidFill>
                  <a:srgbClr val="003300"/>
                </a:solidFill>
              </a:rPr>
              <a:t>đư</a:t>
            </a:r>
            <a:r>
              <a:rPr lang="en-US" sz="2000">
                <a:solidFill>
                  <a:srgbClr val="003300"/>
                </a:solidFill>
              </a:rPr>
              <a:t>ờng chéo cắt nhau tại </a:t>
            </a:r>
            <a:r>
              <a:rPr lang="en-US" sz="2000">
                <a:solidFill>
                  <a:srgbClr val="A50021"/>
                </a:solidFill>
              </a:rPr>
              <a:t>trung </a:t>
            </a:r>
            <a:r>
              <a:rPr lang="vi-VN" sz="2000">
                <a:solidFill>
                  <a:srgbClr val="A50021"/>
                </a:solidFill>
              </a:rPr>
              <a:t>đ</a:t>
            </a:r>
            <a:r>
              <a:rPr lang="en-US" sz="2000">
                <a:solidFill>
                  <a:srgbClr val="A50021"/>
                </a:solidFill>
              </a:rPr>
              <a:t>iểm</a:t>
            </a:r>
            <a:r>
              <a:rPr lang="en-US" sz="2000">
                <a:solidFill>
                  <a:srgbClr val="003300"/>
                </a:solidFill>
              </a:rPr>
              <a:t> của mỗi </a:t>
            </a:r>
            <a:r>
              <a:rPr lang="vi-VN" sz="2000">
                <a:solidFill>
                  <a:srgbClr val="003300"/>
                </a:solidFill>
              </a:rPr>
              <a:t>đư</a:t>
            </a:r>
            <a:r>
              <a:rPr lang="en-US" sz="2000">
                <a:solidFill>
                  <a:srgbClr val="003300"/>
                </a:solidFill>
              </a:rPr>
              <a:t>ờng.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57200" y="3060700"/>
            <a:ext cx="8164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00"/>
                </a:solidFill>
              </a:rPr>
              <a:t>+ Giao </a:t>
            </a:r>
            <a:r>
              <a:rPr lang="vi-VN" sz="2000">
                <a:solidFill>
                  <a:srgbClr val="003300"/>
                </a:solidFill>
              </a:rPr>
              <a:t>đ</a:t>
            </a:r>
            <a:r>
              <a:rPr lang="en-US" sz="2000">
                <a:solidFill>
                  <a:srgbClr val="003300"/>
                </a:solidFill>
              </a:rPr>
              <a:t>iểm hai </a:t>
            </a:r>
            <a:r>
              <a:rPr lang="vi-VN" sz="2000">
                <a:solidFill>
                  <a:srgbClr val="003300"/>
                </a:solidFill>
              </a:rPr>
              <a:t>đư</a:t>
            </a:r>
            <a:r>
              <a:rPr lang="en-US" sz="2000">
                <a:solidFill>
                  <a:srgbClr val="003300"/>
                </a:solidFill>
              </a:rPr>
              <a:t>ờng chéo là </a:t>
            </a:r>
            <a:r>
              <a:rPr lang="en-US" sz="2000">
                <a:solidFill>
                  <a:srgbClr val="A50021"/>
                </a:solidFill>
              </a:rPr>
              <a:t>tâm </a:t>
            </a:r>
            <a:r>
              <a:rPr lang="vi-VN" sz="2000">
                <a:solidFill>
                  <a:srgbClr val="A50021"/>
                </a:solidFill>
              </a:rPr>
              <a:t>đ</a:t>
            </a:r>
            <a:r>
              <a:rPr lang="en-US" sz="2000">
                <a:solidFill>
                  <a:srgbClr val="A50021"/>
                </a:solidFill>
              </a:rPr>
              <a:t>ối xứng</a:t>
            </a:r>
            <a:r>
              <a:rPr lang="en-US" sz="2000">
                <a:solidFill>
                  <a:srgbClr val="003300"/>
                </a:solidFill>
              </a:rPr>
              <a:t> của hình thoi.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57200" y="2193925"/>
            <a:ext cx="8164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00"/>
                </a:solidFill>
              </a:rPr>
              <a:t>+ Hai </a:t>
            </a:r>
            <a:r>
              <a:rPr lang="vi-VN" sz="2000">
                <a:solidFill>
                  <a:srgbClr val="003300"/>
                </a:solidFill>
              </a:rPr>
              <a:t>đư</a:t>
            </a:r>
            <a:r>
              <a:rPr lang="en-US" sz="2000">
                <a:solidFill>
                  <a:srgbClr val="003300"/>
                </a:solidFill>
              </a:rPr>
              <a:t>ờng chéo </a:t>
            </a:r>
            <a:r>
              <a:rPr lang="en-US" sz="2000">
                <a:solidFill>
                  <a:srgbClr val="A50021"/>
                </a:solidFill>
              </a:rPr>
              <a:t>vuông góc</a:t>
            </a:r>
            <a:r>
              <a:rPr lang="en-US" sz="2000">
                <a:solidFill>
                  <a:srgbClr val="003300"/>
                </a:solidFill>
              </a:rPr>
              <a:t> với nhau.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557713" y="5289550"/>
            <a:ext cx="171450" cy="171450"/>
          </a:xfrm>
          <a:prstGeom prst="rect">
            <a:avLst/>
          </a:prstGeom>
          <a:noFill/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57200" y="2651125"/>
            <a:ext cx="8164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00"/>
                </a:solidFill>
              </a:rPr>
              <a:t>+ Hai </a:t>
            </a:r>
            <a:r>
              <a:rPr lang="vi-VN" sz="2000">
                <a:solidFill>
                  <a:srgbClr val="003300"/>
                </a:solidFill>
              </a:rPr>
              <a:t>đư</a:t>
            </a:r>
            <a:r>
              <a:rPr lang="en-US" sz="2000">
                <a:solidFill>
                  <a:srgbClr val="003300"/>
                </a:solidFill>
              </a:rPr>
              <a:t>ờng chéo là </a:t>
            </a:r>
            <a:r>
              <a:rPr lang="en-US" sz="2000">
                <a:solidFill>
                  <a:srgbClr val="A50021"/>
                </a:solidFill>
              </a:rPr>
              <a:t>các </a:t>
            </a:r>
            <a:r>
              <a:rPr lang="vi-VN" sz="2000">
                <a:solidFill>
                  <a:srgbClr val="A50021"/>
                </a:solidFill>
              </a:rPr>
              <a:t>đư</a:t>
            </a:r>
            <a:r>
              <a:rPr lang="en-US" sz="2000">
                <a:solidFill>
                  <a:srgbClr val="A50021"/>
                </a:solidFill>
              </a:rPr>
              <a:t>ờng phân giác</a:t>
            </a:r>
            <a:r>
              <a:rPr lang="en-US" sz="2000">
                <a:solidFill>
                  <a:srgbClr val="003300"/>
                </a:solidFill>
              </a:rPr>
              <a:t> của các góc của hình thoi.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108325" y="5472113"/>
            <a:ext cx="209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068638" y="5202238"/>
            <a:ext cx="2111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732463" y="5143500"/>
            <a:ext cx="24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732463" y="5421313"/>
            <a:ext cx="334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175125" y="6011863"/>
            <a:ext cx="230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611688" y="6026150"/>
            <a:ext cx="2714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12305" name="Arc 17"/>
          <p:cNvSpPr>
            <a:spLocks/>
          </p:cNvSpPr>
          <p:nvPr/>
        </p:nvSpPr>
        <p:spPr bwMode="auto">
          <a:xfrm rot="1373732">
            <a:off x="3003550" y="5314950"/>
            <a:ext cx="103188" cy="133350"/>
          </a:xfrm>
          <a:custGeom>
            <a:avLst/>
            <a:gdLst>
              <a:gd name="T0" fmla="*/ 0 w 21600"/>
              <a:gd name="T1" fmla="*/ 0 h 22476"/>
              <a:gd name="T2" fmla="*/ 2352978 w 21600"/>
              <a:gd name="T3" fmla="*/ 4693978 h 22476"/>
              <a:gd name="T4" fmla="*/ 0 w 21600"/>
              <a:gd name="T5" fmla="*/ 4511040 h 22476"/>
              <a:gd name="T6" fmla="*/ 0 60000 65536"/>
              <a:gd name="T7" fmla="*/ 0 60000 65536"/>
              <a:gd name="T8" fmla="*/ 0 60000 65536"/>
              <a:gd name="T9" fmla="*/ 0 w 21600"/>
              <a:gd name="T10" fmla="*/ 0 h 22476"/>
              <a:gd name="T11" fmla="*/ 21600 w 21600"/>
              <a:gd name="T12" fmla="*/ 22476 h 224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47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92"/>
                  <a:pt x="21594" y="22184"/>
                  <a:pt x="21582" y="22476"/>
                </a:cubicBezTo>
              </a:path>
              <a:path w="21600" h="2247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92"/>
                  <a:pt x="21594" y="22184"/>
                  <a:pt x="21582" y="224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Arc 18"/>
          <p:cNvSpPr>
            <a:spLocks/>
          </p:cNvSpPr>
          <p:nvPr/>
        </p:nvSpPr>
        <p:spPr bwMode="auto">
          <a:xfrm>
            <a:off x="2998788" y="5453063"/>
            <a:ext cx="38100" cy="133350"/>
          </a:xfrm>
          <a:custGeom>
            <a:avLst/>
            <a:gdLst>
              <a:gd name="T0" fmla="*/ 46840 w 26861"/>
              <a:gd name="T1" fmla="*/ 0 h 40098"/>
              <a:gd name="T2" fmla="*/ 0 w 26861"/>
              <a:gd name="T3" fmla="*/ 1450857 h 40098"/>
              <a:gd name="T4" fmla="*/ 15012 w 26861"/>
              <a:gd name="T5" fmla="*/ 680355 h 40098"/>
              <a:gd name="T6" fmla="*/ 0 60000 65536"/>
              <a:gd name="T7" fmla="*/ 0 60000 65536"/>
              <a:gd name="T8" fmla="*/ 0 60000 65536"/>
              <a:gd name="T9" fmla="*/ 0 w 26861"/>
              <a:gd name="T10" fmla="*/ 0 h 40098"/>
              <a:gd name="T11" fmla="*/ 26861 w 26861"/>
              <a:gd name="T12" fmla="*/ 40098 h 400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61" h="40098" fill="none" extrusionOk="0">
                <a:moveTo>
                  <a:pt x="16413" y="0"/>
                </a:moveTo>
                <a:cubicBezTo>
                  <a:pt x="22897" y="3909"/>
                  <a:pt x="26861" y="10927"/>
                  <a:pt x="26861" y="18498"/>
                </a:cubicBezTo>
                <a:cubicBezTo>
                  <a:pt x="26861" y="30427"/>
                  <a:pt x="17190" y="40098"/>
                  <a:pt x="5261" y="40098"/>
                </a:cubicBezTo>
                <a:cubicBezTo>
                  <a:pt x="3487" y="40098"/>
                  <a:pt x="1720" y="39879"/>
                  <a:pt x="-1" y="39447"/>
                </a:cubicBezTo>
              </a:path>
              <a:path w="26861" h="40098" stroke="0" extrusionOk="0">
                <a:moveTo>
                  <a:pt x="16413" y="0"/>
                </a:moveTo>
                <a:cubicBezTo>
                  <a:pt x="22897" y="3909"/>
                  <a:pt x="26861" y="10927"/>
                  <a:pt x="26861" y="18498"/>
                </a:cubicBezTo>
                <a:cubicBezTo>
                  <a:pt x="26861" y="30427"/>
                  <a:pt x="17190" y="40098"/>
                  <a:pt x="5261" y="40098"/>
                </a:cubicBezTo>
                <a:cubicBezTo>
                  <a:pt x="3487" y="40098"/>
                  <a:pt x="1720" y="39879"/>
                  <a:pt x="-1" y="39447"/>
                </a:cubicBezTo>
                <a:lnTo>
                  <a:pt x="5261" y="18498"/>
                </a:lnTo>
                <a:lnTo>
                  <a:pt x="16413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rc 19"/>
          <p:cNvSpPr>
            <a:spLocks/>
          </p:cNvSpPr>
          <p:nvPr/>
        </p:nvSpPr>
        <p:spPr bwMode="auto">
          <a:xfrm rot="-5400000">
            <a:off x="4364832" y="6220619"/>
            <a:ext cx="173037" cy="206375"/>
          </a:xfrm>
          <a:custGeom>
            <a:avLst/>
            <a:gdLst>
              <a:gd name="T0" fmla="*/ 3561750 w 21600"/>
              <a:gd name="T1" fmla="*/ 0 h 20459"/>
              <a:gd name="T2" fmla="*/ 11104770 w 21600"/>
              <a:gd name="T3" fmla="*/ 20999185 h 20459"/>
              <a:gd name="T4" fmla="*/ 0 w 21600"/>
              <a:gd name="T5" fmla="*/ 20999185 h 20459"/>
              <a:gd name="T6" fmla="*/ 0 60000 65536"/>
              <a:gd name="T7" fmla="*/ 0 60000 65536"/>
              <a:gd name="T8" fmla="*/ 0 60000 65536"/>
              <a:gd name="T9" fmla="*/ 0 w 21600"/>
              <a:gd name="T10" fmla="*/ 0 h 20459"/>
              <a:gd name="T11" fmla="*/ 21600 w 21600"/>
              <a:gd name="T12" fmla="*/ 20459 h 204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459" fill="none" extrusionOk="0">
                <a:moveTo>
                  <a:pt x="6927" y="0"/>
                </a:moveTo>
                <a:cubicBezTo>
                  <a:pt x="15698" y="2970"/>
                  <a:pt x="21600" y="11199"/>
                  <a:pt x="21600" y="20459"/>
                </a:cubicBezTo>
              </a:path>
              <a:path w="21600" h="20459" stroke="0" extrusionOk="0">
                <a:moveTo>
                  <a:pt x="6927" y="0"/>
                </a:moveTo>
                <a:cubicBezTo>
                  <a:pt x="15698" y="2970"/>
                  <a:pt x="21600" y="11199"/>
                  <a:pt x="21600" y="20459"/>
                </a:cubicBezTo>
                <a:lnTo>
                  <a:pt x="0" y="20459"/>
                </a:lnTo>
                <a:lnTo>
                  <a:pt x="6927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rc 20"/>
          <p:cNvSpPr>
            <a:spLocks/>
          </p:cNvSpPr>
          <p:nvPr/>
        </p:nvSpPr>
        <p:spPr bwMode="auto">
          <a:xfrm rot="-4514346">
            <a:off x="4553744" y="6330156"/>
            <a:ext cx="57150" cy="90488"/>
          </a:xfrm>
          <a:custGeom>
            <a:avLst/>
            <a:gdLst>
              <a:gd name="T0" fmla="*/ 144349 w 28669"/>
              <a:gd name="T1" fmla="*/ 0 h 40098"/>
              <a:gd name="T2" fmla="*/ 0 w 28669"/>
              <a:gd name="T3" fmla="*/ 447153 h 40098"/>
              <a:gd name="T4" fmla="*/ 56000 w 28669"/>
              <a:gd name="T5" fmla="*/ 212583 h 40098"/>
              <a:gd name="T6" fmla="*/ 0 60000 65536"/>
              <a:gd name="T7" fmla="*/ 0 60000 65536"/>
              <a:gd name="T8" fmla="*/ 0 60000 65536"/>
              <a:gd name="T9" fmla="*/ 0 w 28669"/>
              <a:gd name="T10" fmla="*/ 0 h 40098"/>
              <a:gd name="T11" fmla="*/ 28669 w 28669"/>
              <a:gd name="T12" fmla="*/ 40098 h 400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69" h="40098" fill="none" extrusionOk="0">
                <a:moveTo>
                  <a:pt x="18221" y="0"/>
                </a:moveTo>
                <a:cubicBezTo>
                  <a:pt x="24705" y="3909"/>
                  <a:pt x="28669" y="10927"/>
                  <a:pt x="28669" y="18498"/>
                </a:cubicBezTo>
                <a:cubicBezTo>
                  <a:pt x="28669" y="30427"/>
                  <a:pt x="18998" y="40098"/>
                  <a:pt x="7069" y="40098"/>
                </a:cubicBezTo>
                <a:cubicBezTo>
                  <a:pt x="4662" y="40098"/>
                  <a:pt x="2273" y="39695"/>
                  <a:pt x="0" y="38908"/>
                </a:cubicBezTo>
              </a:path>
              <a:path w="28669" h="40098" stroke="0" extrusionOk="0">
                <a:moveTo>
                  <a:pt x="18221" y="0"/>
                </a:moveTo>
                <a:cubicBezTo>
                  <a:pt x="24705" y="3909"/>
                  <a:pt x="28669" y="10927"/>
                  <a:pt x="28669" y="18498"/>
                </a:cubicBezTo>
                <a:cubicBezTo>
                  <a:pt x="28669" y="30427"/>
                  <a:pt x="18998" y="40098"/>
                  <a:pt x="7069" y="40098"/>
                </a:cubicBezTo>
                <a:cubicBezTo>
                  <a:pt x="4662" y="40098"/>
                  <a:pt x="2273" y="39695"/>
                  <a:pt x="0" y="38908"/>
                </a:cubicBezTo>
                <a:lnTo>
                  <a:pt x="7069" y="18498"/>
                </a:lnTo>
                <a:lnTo>
                  <a:pt x="18221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Arc 21"/>
          <p:cNvSpPr>
            <a:spLocks/>
          </p:cNvSpPr>
          <p:nvPr/>
        </p:nvSpPr>
        <p:spPr bwMode="auto">
          <a:xfrm rot="-5400000">
            <a:off x="4352132" y="6147593"/>
            <a:ext cx="165100" cy="239713"/>
          </a:xfrm>
          <a:custGeom>
            <a:avLst/>
            <a:gdLst>
              <a:gd name="T0" fmla="*/ 732341 w 21600"/>
              <a:gd name="T1" fmla="*/ 0 h 24189"/>
              <a:gd name="T2" fmla="*/ 9572903 w 21600"/>
              <a:gd name="T3" fmla="*/ 23541763 h 24189"/>
              <a:gd name="T4" fmla="*/ 0 w 21600"/>
              <a:gd name="T5" fmla="*/ 20961735 h 24189"/>
              <a:gd name="T6" fmla="*/ 0 60000 65536"/>
              <a:gd name="T7" fmla="*/ 0 60000 65536"/>
              <a:gd name="T8" fmla="*/ 0 60000 65536"/>
              <a:gd name="T9" fmla="*/ 0 w 21600"/>
              <a:gd name="T10" fmla="*/ 0 h 24189"/>
              <a:gd name="T11" fmla="*/ 21600 w 21600"/>
              <a:gd name="T12" fmla="*/ 24189 h 241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189" fill="none" extrusionOk="0">
                <a:moveTo>
                  <a:pt x="1639" y="0"/>
                </a:moveTo>
                <a:cubicBezTo>
                  <a:pt x="12900" y="857"/>
                  <a:pt x="21600" y="10244"/>
                  <a:pt x="21600" y="21538"/>
                </a:cubicBezTo>
                <a:cubicBezTo>
                  <a:pt x="21600" y="22424"/>
                  <a:pt x="21545" y="23309"/>
                  <a:pt x="21436" y="24188"/>
                </a:cubicBezTo>
              </a:path>
              <a:path w="21600" h="24189" stroke="0" extrusionOk="0">
                <a:moveTo>
                  <a:pt x="1639" y="0"/>
                </a:moveTo>
                <a:cubicBezTo>
                  <a:pt x="12900" y="857"/>
                  <a:pt x="21600" y="10244"/>
                  <a:pt x="21600" y="21538"/>
                </a:cubicBezTo>
                <a:cubicBezTo>
                  <a:pt x="21600" y="22424"/>
                  <a:pt x="21545" y="23309"/>
                  <a:pt x="21436" y="24188"/>
                </a:cubicBezTo>
                <a:lnTo>
                  <a:pt x="0" y="21538"/>
                </a:lnTo>
                <a:lnTo>
                  <a:pt x="1639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Arc 22"/>
          <p:cNvSpPr>
            <a:spLocks/>
          </p:cNvSpPr>
          <p:nvPr/>
        </p:nvSpPr>
        <p:spPr bwMode="auto">
          <a:xfrm rot="-1468678">
            <a:off x="4459288" y="6297613"/>
            <a:ext cx="200025" cy="141287"/>
          </a:xfrm>
          <a:custGeom>
            <a:avLst/>
            <a:gdLst>
              <a:gd name="T0" fmla="*/ 10120414 w 21600"/>
              <a:gd name="T1" fmla="*/ 0 h 19818"/>
              <a:gd name="T2" fmla="*/ 17049185 w 21600"/>
              <a:gd name="T3" fmla="*/ 7181033 h 19818"/>
              <a:gd name="T4" fmla="*/ 0 w 21600"/>
              <a:gd name="T5" fmla="*/ 6319381 h 19818"/>
              <a:gd name="T6" fmla="*/ 0 60000 65536"/>
              <a:gd name="T7" fmla="*/ 0 60000 65536"/>
              <a:gd name="T8" fmla="*/ 0 60000 65536"/>
              <a:gd name="T9" fmla="*/ 0 w 21600"/>
              <a:gd name="T10" fmla="*/ 0 h 19818"/>
              <a:gd name="T11" fmla="*/ 21600 w 21600"/>
              <a:gd name="T12" fmla="*/ 19818 h 198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818" fill="none" extrusionOk="0">
                <a:moveTo>
                  <a:pt x="12743" y="0"/>
                </a:moveTo>
                <a:cubicBezTo>
                  <a:pt x="18309" y="4067"/>
                  <a:pt x="21600" y="10546"/>
                  <a:pt x="21600" y="17440"/>
                </a:cubicBezTo>
                <a:cubicBezTo>
                  <a:pt x="21600" y="18234"/>
                  <a:pt x="21556" y="19028"/>
                  <a:pt x="21468" y="19817"/>
                </a:cubicBezTo>
              </a:path>
              <a:path w="21600" h="19818" stroke="0" extrusionOk="0">
                <a:moveTo>
                  <a:pt x="12743" y="0"/>
                </a:moveTo>
                <a:cubicBezTo>
                  <a:pt x="18309" y="4067"/>
                  <a:pt x="21600" y="10546"/>
                  <a:pt x="21600" y="17440"/>
                </a:cubicBezTo>
                <a:cubicBezTo>
                  <a:pt x="21600" y="18234"/>
                  <a:pt x="21556" y="19028"/>
                  <a:pt x="21468" y="19817"/>
                </a:cubicBezTo>
                <a:lnTo>
                  <a:pt x="0" y="17440"/>
                </a:lnTo>
                <a:lnTo>
                  <a:pt x="12743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Arc 23"/>
          <p:cNvSpPr>
            <a:spLocks/>
          </p:cNvSpPr>
          <p:nvPr/>
        </p:nvSpPr>
        <p:spPr bwMode="auto">
          <a:xfrm rot="10800000">
            <a:off x="6008688" y="5445125"/>
            <a:ext cx="50800" cy="155575"/>
          </a:xfrm>
          <a:custGeom>
            <a:avLst/>
            <a:gdLst>
              <a:gd name="T0" fmla="*/ 0 w 21600"/>
              <a:gd name="T1" fmla="*/ 0 h 21600"/>
              <a:gd name="T2" fmla="*/ 280985 w 21600"/>
              <a:gd name="T3" fmla="*/ 8070713 h 21600"/>
              <a:gd name="T4" fmla="*/ 0 w 21600"/>
              <a:gd name="T5" fmla="*/ 80707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Arc 24"/>
          <p:cNvSpPr>
            <a:spLocks/>
          </p:cNvSpPr>
          <p:nvPr/>
        </p:nvSpPr>
        <p:spPr bwMode="auto">
          <a:xfrm rot="10800000">
            <a:off x="6043613" y="5332413"/>
            <a:ext cx="50800" cy="120650"/>
          </a:xfrm>
          <a:custGeom>
            <a:avLst/>
            <a:gdLst>
              <a:gd name="T0" fmla="*/ 111028 w 26861"/>
              <a:gd name="T1" fmla="*/ 0 h 40098"/>
              <a:gd name="T2" fmla="*/ 0 w 26861"/>
              <a:gd name="T3" fmla="*/ 1074552 h 40098"/>
              <a:gd name="T4" fmla="*/ 35589 w 26861"/>
              <a:gd name="T5" fmla="*/ 503891 h 40098"/>
              <a:gd name="T6" fmla="*/ 0 60000 65536"/>
              <a:gd name="T7" fmla="*/ 0 60000 65536"/>
              <a:gd name="T8" fmla="*/ 0 60000 65536"/>
              <a:gd name="T9" fmla="*/ 0 w 26861"/>
              <a:gd name="T10" fmla="*/ 0 h 40098"/>
              <a:gd name="T11" fmla="*/ 26861 w 26861"/>
              <a:gd name="T12" fmla="*/ 40098 h 400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61" h="40098" fill="none" extrusionOk="0">
                <a:moveTo>
                  <a:pt x="16413" y="0"/>
                </a:moveTo>
                <a:cubicBezTo>
                  <a:pt x="22897" y="3909"/>
                  <a:pt x="26861" y="10927"/>
                  <a:pt x="26861" y="18498"/>
                </a:cubicBezTo>
                <a:cubicBezTo>
                  <a:pt x="26861" y="30427"/>
                  <a:pt x="17190" y="40098"/>
                  <a:pt x="5261" y="40098"/>
                </a:cubicBezTo>
                <a:cubicBezTo>
                  <a:pt x="3487" y="40098"/>
                  <a:pt x="1720" y="39879"/>
                  <a:pt x="-1" y="39447"/>
                </a:cubicBezTo>
              </a:path>
              <a:path w="26861" h="40098" stroke="0" extrusionOk="0">
                <a:moveTo>
                  <a:pt x="16413" y="0"/>
                </a:moveTo>
                <a:cubicBezTo>
                  <a:pt x="22897" y="3909"/>
                  <a:pt x="26861" y="10927"/>
                  <a:pt x="26861" y="18498"/>
                </a:cubicBezTo>
                <a:cubicBezTo>
                  <a:pt x="26861" y="30427"/>
                  <a:pt x="17190" y="40098"/>
                  <a:pt x="5261" y="40098"/>
                </a:cubicBezTo>
                <a:cubicBezTo>
                  <a:pt x="3487" y="40098"/>
                  <a:pt x="1720" y="39879"/>
                  <a:pt x="-1" y="39447"/>
                </a:cubicBezTo>
                <a:lnTo>
                  <a:pt x="5261" y="18498"/>
                </a:lnTo>
                <a:lnTo>
                  <a:pt x="16413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Arc 25"/>
          <p:cNvSpPr>
            <a:spLocks/>
          </p:cNvSpPr>
          <p:nvPr/>
        </p:nvSpPr>
        <p:spPr bwMode="auto">
          <a:xfrm rot="5400000">
            <a:off x="4558506" y="4499770"/>
            <a:ext cx="174625" cy="207962"/>
          </a:xfrm>
          <a:custGeom>
            <a:avLst/>
            <a:gdLst>
              <a:gd name="T0" fmla="*/ 3660689 w 21600"/>
              <a:gd name="T1" fmla="*/ 0 h 20459"/>
              <a:gd name="T2" fmla="*/ 11413312 w 21600"/>
              <a:gd name="T3" fmla="*/ 21487369 h 20459"/>
              <a:gd name="T4" fmla="*/ 0 w 21600"/>
              <a:gd name="T5" fmla="*/ 21487369 h 20459"/>
              <a:gd name="T6" fmla="*/ 0 60000 65536"/>
              <a:gd name="T7" fmla="*/ 0 60000 65536"/>
              <a:gd name="T8" fmla="*/ 0 60000 65536"/>
              <a:gd name="T9" fmla="*/ 0 w 21600"/>
              <a:gd name="T10" fmla="*/ 0 h 20459"/>
              <a:gd name="T11" fmla="*/ 21600 w 21600"/>
              <a:gd name="T12" fmla="*/ 20459 h 204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459" fill="none" extrusionOk="0">
                <a:moveTo>
                  <a:pt x="6927" y="0"/>
                </a:moveTo>
                <a:cubicBezTo>
                  <a:pt x="15698" y="2970"/>
                  <a:pt x="21600" y="11199"/>
                  <a:pt x="21600" y="20459"/>
                </a:cubicBezTo>
              </a:path>
              <a:path w="21600" h="20459" stroke="0" extrusionOk="0">
                <a:moveTo>
                  <a:pt x="6927" y="0"/>
                </a:moveTo>
                <a:cubicBezTo>
                  <a:pt x="15698" y="2970"/>
                  <a:pt x="21600" y="11199"/>
                  <a:pt x="21600" y="20459"/>
                </a:cubicBezTo>
                <a:lnTo>
                  <a:pt x="0" y="20459"/>
                </a:lnTo>
                <a:lnTo>
                  <a:pt x="6927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Arc 26"/>
          <p:cNvSpPr>
            <a:spLocks/>
          </p:cNvSpPr>
          <p:nvPr/>
        </p:nvSpPr>
        <p:spPr bwMode="auto">
          <a:xfrm rot="6153102">
            <a:off x="4473576" y="4495800"/>
            <a:ext cx="49212" cy="90487"/>
          </a:xfrm>
          <a:custGeom>
            <a:avLst/>
            <a:gdLst>
              <a:gd name="T0" fmla="*/ 111898 w 24844"/>
              <a:gd name="T1" fmla="*/ 0 h 40098"/>
              <a:gd name="T2" fmla="*/ 0 w 24844"/>
              <a:gd name="T3" fmla="*/ 457984 h 40098"/>
              <a:gd name="T4" fmla="*/ 25214 w 24844"/>
              <a:gd name="T5" fmla="*/ 212574 h 40098"/>
              <a:gd name="T6" fmla="*/ 0 60000 65536"/>
              <a:gd name="T7" fmla="*/ 0 60000 65536"/>
              <a:gd name="T8" fmla="*/ 0 60000 65536"/>
              <a:gd name="T9" fmla="*/ 0 w 24844"/>
              <a:gd name="T10" fmla="*/ 0 h 40098"/>
              <a:gd name="T11" fmla="*/ 24844 w 24844"/>
              <a:gd name="T12" fmla="*/ 40098 h 400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44" h="40098" fill="none" extrusionOk="0">
                <a:moveTo>
                  <a:pt x="14396" y="0"/>
                </a:moveTo>
                <a:cubicBezTo>
                  <a:pt x="20880" y="3909"/>
                  <a:pt x="24844" y="10927"/>
                  <a:pt x="24844" y="18498"/>
                </a:cubicBezTo>
                <a:cubicBezTo>
                  <a:pt x="24844" y="30427"/>
                  <a:pt x="15173" y="40098"/>
                  <a:pt x="3244" y="40098"/>
                </a:cubicBezTo>
                <a:cubicBezTo>
                  <a:pt x="2158" y="40098"/>
                  <a:pt x="1073" y="40016"/>
                  <a:pt x="-1" y="39853"/>
                </a:cubicBezTo>
              </a:path>
              <a:path w="24844" h="40098" stroke="0" extrusionOk="0">
                <a:moveTo>
                  <a:pt x="14396" y="0"/>
                </a:moveTo>
                <a:cubicBezTo>
                  <a:pt x="20880" y="3909"/>
                  <a:pt x="24844" y="10927"/>
                  <a:pt x="24844" y="18498"/>
                </a:cubicBezTo>
                <a:cubicBezTo>
                  <a:pt x="24844" y="30427"/>
                  <a:pt x="15173" y="40098"/>
                  <a:pt x="3244" y="40098"/>
                </a:cubicBezTo>
                <a:cubicBezTo>
                  <a:pt x="2158" y="40098"/>
                  <a:pt x="1073" y="40016"/>
                  <a:pt x="-1" y="39853"/>
                </a:cubicBezTo>
                <a:lnTo>
                  <a:pt x="3244" y="18498"/>
                </a:lnTo>
                <a:lnTo>
                  <a:pt x="14396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Arc 27"/>
          <p:cNvSpPr>
            <a:spLocks/>
          </p:cNvSpPr>
          <p:nvPr/>
        </p:nvSpPr>
        <p:spPr bwMode="auto">
          <a:xfrm rot="5679860">
            <a:off x="4575175" y="4541838"/>
            <a:ext cx="161925" cy="222250"/>
          </a:xfrm>
          <a:custGeom>
            <a:avLst/>
            <a:gdLst>
              <a:gd name="T0" fmla="*/ 691201 w 21597"/>
              <a:gd name="T1" fmla="*/ 0 h 21538"/>
              <a:gd name="T2" fmla="*/ 9102379 w 21597"/>
              <a:gd name="T3" fmla="*/ 23273162 h 21538"/>
              <a:gd name="T4" fmla="*/ 0 w 21597"/>
              <a:gd name="T5" fmla="*/ 23665427 h 21538"/>
              <a:gd name="T6" fmla="*/ 0 60000 65536"/>
              <a:gd name="T7" fmla="*/ 0 60000 65536"/>
              <a:gd name="T8" fmla="*/ 0 60000 65536"/>
              <a:gd name="T9" fmla="*/ 0 w 21597"/>
              <a:gd name="T10" fmla="*/ 0 h 21538"/>
              <a:gd name="T11" fmla="*/ 21597 w 21597"/>
              <a:gd name="T12" fmla="*/ 21538 h 215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7" h="21538" fill="none" extrusionOk="0">
                <a:moveTo>
                  <a:pt x="1639" y="0"/>
                </a:moveTo>
                <a:cubicBezTo>
                  <a:pt x="12763" y="847"/>
                  <a:pt x="21412" y="10026"/>
                  <a:pt x="21597" y="21180"/>
                </a:cubicBezTo>
              </a:path>
              <a:path w="21597" h="21538" stroke="0" extrusionOk="0">
                <a:moveTo>
                  <a:pt x="1639" y="0"/>
                </a:moveTo>
                <a:cubicBezTo>
                  <a:pt x="12763" y="847"/>
                  <a:pt x="21412" y="10026"/>
                  <a:pt x="21597" y="21180"/>
                </a:cubicBezTo>
                <a:lnTo>
                  <a:pt x="0" y="21538"/>
                </a:lnTo>
                <a:lnTo>
                  <a:pt x="1639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Arc 28"/>
          <p:cNvSpPr>
            <a:spLocks/>
          </p:cNvSpPr>
          <p:nvPr/>
        </p:nvSpPr>
        <p:spPr bwMode="auto">
          <a:xfrm rot="8556720">
            <a:off x="4422775" y="4460875"/>
            <a:ext cx="233363" cy="152400"/>
          </a:xfrm>
          <a:custGeom>
            <a:avLst/>
            <a:gdLst>
              <a:gd name="T0" fmla="*/ 18841425 w 21600"/>
              <a:gd name="T1" fmla="*/ 0 h 21484"/>
              <a:gd name="T2" fmla="*/ 26208524 w 21600"/>
              <a:gd name="T3" fmla="*/ 7668748 h 21484"/>
              <a:gd name="T4" fmla="*/ 0 w 21600"/>
              <a:gd name="T5" fmla="*/ 5568097 h 21484"/>
              <a:gd name="T6" fmla="*/ 0 60000 65536"/>
              <a:gd name="T7" fmla="*/ 0 60000 65536"/>
              <a:gd name="T8" fmla="*/ 0 60000 65536"/>
              <a:gd name="T9" fmla="*/ 0 w 21600"/>
              <a:gd name="T10" fmla="*/ 0 h 21484"/>
              <a:gd name="T11" fmla="*/ 21600 w 21600"/>
              <a:gd name="T12" fmla="*/ 21484 h 214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84" fill="none" extrusionOk="0">
                <a:moveTo>
                  <a:pt x="14940" y="0"/>
                </a:moveTo>
                <a:cubicBezTo>
                  <a:pt x="19194" y="4074"/>
                  <a:pt x="21600" y="9708"/>
                  <a:pt x="21600" y="15599"/>
                </a:cubicBezTo>
                <a:cubicBezTo>
                  <a:pt x="21600" y="17588"/>
                  <a:pt x="21325" y="19569"/>
                  <a:pt x="20782" y="21483"/>
                </a:cubicBezTo>
              </a:path>
              <a:path w="21600" h="21484" stroke="0" extrusionOk="0">
                <a:moveTo>
                  <a:pt x="14940" y="0"/>
                </a:moveTo>
                <a:cubicBezTo>
                  <a:pt x="19194" y="4074"/>
                  <a:pt x="21600" y="9708"/>
                  <a:pt x="21600" y="15599"/>
                </a:cubicBezTo>
                <a:cubicBezTo>
                  <a:pt x="21600" y="17588"/>
                  <a:pt x="21325" y="19569"/>
                  <a:pt x="20782" y="21483"/>
                </a:cubicBezTo>
                <a:lnTo>
                  <a:pt x="0" y="15599"/>
                </a:lnTo>
                <a:lnTo>
                  <a:pt x="14940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4594225" y="4640263"/>
            <a:ext cx="230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241800" y="4576763"/>
            <a:ext cx="2635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85775" y="3522663"/>
            <a:ext cx="8164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00"/>
                </a:solidFill>
              </a:rPr>
              <a:t>+ Hai </a:t>
            </a:r>
            <a:r>
              <a:rPr lang="vi-VN" sz="2000">
                <a:solidFill>
                  <a:srgbClr val="003300"/>
                </a:solidFill>
              </a:rPr>
              <a:t>đư</a:t>
            </a:r>
            <a:r>
              <a:rPr lang="en-US" sz="2000">
                <a:solidFill>
                  <a:srgbClr val="003300"/>
                </a:solidFill>
              </a:rPr>
              <a:t>ờng chéo là </a:t>
            </a:r>
            <a:r>
              <a:rPr lang="en-US" sz="2000">
                <a:solidFill>
                  <a:srgbClr val="A50021"/>
                </a:solidFill>
              </a:rPr>
              <a:t>hai trục </a:t>
            </a:r>
            <a:r>
              <a:rPr lang="vi-VN" sz="2000">
                <a:solidFill>
                  <a:srgbClr val="A50021"/>
                </a:solidFill>
              </a:rPr>
              <a:t>đ</a:t>
            </a:r>
            <a:r>
              <a:rPr lang="en-US" sz="2000">
                <a:solidFill>
                  <a:srgbClr val="A50021"/>
                </a:solidFill>
              </a:rPr>
              <a:t>ối xứng</a:t>
            </a:r>
            <a:r>
              <a:rPr lang="en-US" sz="2000">
                <a:solidFill>
                  <a:srgbClr val="003300"/>
                </a:solidFill>
              </a:rPr>
              <a:t> của hình thoi.</a:t>
            </a:r>
          </a:p>
        </p:txBody>
      </p:sp>
      <p:sp>
        <p:nvSpPr>
          <p:cNvPr id="12320" name="AutoShape 32"/>
          <p:cNvSpPr>
            <a:spLocks noChangeArrowheads="1"/>
          </p:cNvSpPr>
          <p:nvPr/>
        </p:nvSpPr>
        <p:spPr bwMode="auto">
          <a:xfrm>
            <a:off x="2778125" y="4464050"/>
            <a:ext cx="3557588" cy="1997075"/>
          </a:xfrm>
          <a:prstGeom prst="diamond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3630613" y="4873625"/>
            <a:ext cx="117475" cy="131763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5359400" y="5897563"/>
            <a:ext cx="168275" cy="131762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 flipH="1">
            <a:off x="5246688" y="4827588"/>
            <a:ext cx="136525" cy="130175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 flipH="1">
            <a:off x="3649663" y="5922963"/>
            <a:ext cx="111125" cy="142875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2478088" y="5338763"/>
            <a:ext cx="436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66"/>
                </a:solidFill>
              </a:rPr>
              <a:t>A</a:t>
            </a: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6384925" y="5338763"/>
            <a:ext cx="436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66"/>
                </a:solidFill>
              </a:rPr>
              <a:t>C</a:t>
            </a:r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4465638" y="41402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66"/>
                </a:solidFill>
              </a:rPr>
              <a:t>B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4430713" y="6491288"/>
            <a:ext cx="434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66"/>
                </a:solidFill>
              </a:rPr>
              <a:t>D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4540250" y="5435600"/>
            <a:ext cx="309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66"/>
                </a:solidFill>
              </a:rPr>
              <a:t>O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2790825" y="5359400"/>
            <a:ext cx="3548063" cy="182563"/>
            <a:chOff x="1758" y="3036"/>
            <a:chExt cx="2235" cy="115"/>
          </a:xfrm>
        </p:grpSpPr>
        <p:sp>
          <p:nvSpPr>
            <p:cNvPr id="15417" name="Line 43"/>
            <p:cNvSpPr>
              <a:spLocks noChangeShapeType="1"/>
            </p:cNvSpPr>
            <p:nvPr/>
          </p:nvSpPr>
          <p:spPr bwMode="auto">
            <a:xfrm>
              <a:off x="1758" y="3101"/>
              <a:ext cx="2235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44"/>
            <p:cNvSpPr>
              <a:spLocks noChangeShapeType="1"/>
            </p:cNvSpPr>
            <p:nvPr/>
          </p:nvSpPr>
          <p:spPr bwMode="auto">
            <a:xfrm>
              <a:off x="2299" y="3036"/>
              <a:ext cx="0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45"/>
            <p:cNvSpPr>
              <a:spLocks noChangeShapeType="1"/>
            </p:cNvSpPr>
            <p:nvPr/>
          </p:nvSpPr>
          <p:spPr bwMode="auto">
            <a:xfrm>
              <a:off x="2341" y="3036"/>
              <a:ext cx="0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Line 46"/>
            <p:cNvSpPr>
              <a:spLocks noChangeShapeType="1"/>
            </p:cNvSpPr>
            <p:nvPr/>
          </p:nvSpPr>
          <p:spPr bwMode="auto">
            <a:xfrm>
              <a:off x="3331" y="3036"/>
              <a:ext cx="0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Line 47"/>
            <p:cNvSpPr>
              <a:spLocks noChangeShapeType="1"/>
            </p:cNvSpPr>
            <p:nvPr/>
          </p:nvSpPr>
          <p:spPr bwMode="auto">
            <a:xfrm>
              <a:off x="3372" y="3036"/>
              <a:ext cx="0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4473575" y="4481513"/>
            <a:ext cx="155575" cy="1993900"/>
            <a:chOff x="2822" y="2478"/>
            <a:chExt cx="98" cy="1256"/>
          </a:xfrm>
        </p:grpSpPr>
        <p:sp>
          <p:nvSpPr>
            <p:cNvPr id="15412" name="Line 49"/>
            <p:cNvSpPr>
              <a:spLocks noChangeShapeType="1"/>
            </p:cNvSpPr>
            <p:nvPr/>
          </p:nvSpPr>
          <p:spPr bwMode="auto">
            <a:xfrm>
              <a:off x="2870" y="2478"/>
              <a:ext cx="0" cy="125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Line 50"/>
            <p:cNvSpPr>
              <a:spLocks noChangeShapeType="1"/>
            </p:cNvSpPr>
            <p:nvPr/>
          </p:nvSpPr>
          <p:spPr bwMode="auto">
            <a:xfrm flipH="1">
              <a:off x="2822" y="2775"/>
              <a:ext cx="95" cy="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Line 51"/>
            <p:cNvSpPr>
              <a:spLocks noChangeShapeType="1"/>
            </p:cNvSpPr>
            <p:nvPr/>
          </p:nvSpPr>
          <p:spPr bwMode="auto">
            <a:xfrm>
              <a:off x="2822" y="2769"/>
              <a:ext cx="90" cy="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Line 52"/>
            <p:cNvSpPr>
              <a:spLocks noChangeShapeType="1"/>
            </p:cNvSpPr>
            <p:nvPr/>
          </p:nvSpPr>
          <p:spPr bwMode="auto">
            <a:xfrm flipH="1">
              <a:off x="2825" y="3369"/>
              <a:ext cx="95" cy="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53"/>
            <p:cNvSpPr>
              <a:spLocks noChangeShapeType="1"/>
            </p:cNvSpPr>
            <p:nvPr/>
          </p:nvSpPr>
          <p:spPr bwMode="auto">
            <a:xfrm>
              <a:off x="2825" y="3363"/>
              <a:ext cx="89" cy="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42" name="Arc 54"/>
          <p:cNvSpPr>
            <a:spLocks/>
          </p:cNvSpPr>
          <p:nvPr/>
        </p:nvSpPr>
        <p:spPr bwMode="auto">
          <a:xfrm rot="1373732">
            <a:off x="2933700" y="5356225"/>
            <a:ext cx="147638" cy="220663"/>
          </a:xfrm>
          <a:custGeom>
            <a:avLst/>
            <a:gdLst>
              <a:gd name="T0" fmla="*/ 0 w 26347"/>
              <a:gd name="T1" fmla="*/ 87742 h 40138"/>
              <a:gd name="T2" fmla="*/ 2785896 w 26347"/>
              <a:gd name="T3" fmla="*/ 6669253 h 40138"/>
              <a:gd name="T4" fmla="*/ 835250 w 26347"/>
              <a:gd name="T5" fmla="*/ 3589004 h 40138"/>
              <a:gd name="T6" fmla="*/ 0 60000 65536"/>
              <a:gd name="T7" fmla="*/ 0 60000 65536"/>
              <a:gd name="T8" fmla="*/ 0 60000 65536"/>
              <a:gd name="T9" fmla="*/ 0 w 26347"/>
              <a:gd name="T10" fmla="*/ 0 h 40138"/>
              <a:gd name="T11" fmla="*/ 26347 w 26347"/>
              <a:gd name="T12" fmla="*/ 40138 h 40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347" h="40138" fill="none" extrusionOk="0">
                <a:moveTo>
                  <a:pt x="0" y="528"/>
                </a:moveTo>
                <a:cubicBezTo>
                  <a:pt x="1557" y="177"/>
                  <a:pt x="3150" y="-1"/>
                  <a:pt x="4747" y="0"/>
                </a:cubicBezTo>
                <a:cubicBezTo>
                  <a:pt x="16676" y="0"/>
                  <a:pt x="26347" y="9670"/>
                  <a:pt x="26347" y="21600"/>
                </a:cubicBezTo>
                <a:cubicBezTo>
                  <a:pt x="26347" y="29198"/>
                  <a:pt x="22354" y="36238"/>
                  <a:pt x="15833" y="40138"/>
                </a:cubicBezTo>
              </a:path>
              <a:path w="26347" h="40138" stroke="0" extrusionOk="0">
                <a:moveTo>
                  <a:pt x="0" y="528"/>
                </a:moveTo>
                <a:cubicBezTo>
                  <a:pt x="1557" y="177"/>
                  <a:pt x="3150" y="-1"/>
                  <a:pt x="4747" y="0"/>
                </a:cubicBezTo>
                <a:cubicBezTo>
                  <a:pt x="16676" y="0"/>
                  <a:pt x="26347" y="9670"/>
                  <a:pt x="26347" y="21600"/>
                </a:cubicBezTo>
                <a:cubicBezTo>
                  <a:pt x="26347" y="29198"/>
                  <a:pt x="22354" y="36238"/>
                  <a:pt x="15833" y="40138"/>
                </a:cubicBezTo>
                <a:lnTo>
                  <a:pt x="4747" y="21600"/>
                </a:lnTo>
                <a:lnTo>
                  <a:pt x="0" y="528"/>
                </a:lnTo>
                <a:close/>
              </a:path>
            </a:pathLst>
          </a:cu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3" name="Arc 55"/>
          <p:cNvSpPr>
            <a:spLocks/>
          </p:cNvSpPr>
          <p:nvPr/>
        </p:nvSpPr>
        <p:spPr bwMode="auto">
          <a:xfrm rot="1373732" flipH="1" flipV="1">
            <a:off x="6010275" y="5338763"/>
            <a:ext cx="193675" cy="219075"/>
          </a:xfrm>
          <a:custGeom>
            <a:avLst/>
            <a:gdLst>
              <a:gd name="T0" fmla="*/ 0 w 35191"/>
              <a:gd name="T1" fmla="*/ 782411 h 40138"/>
              <a:gd name="T2" fmla="*/ 4113569 w 35191"/>
              <a:gd name="T3" fmla="*/ 6526299 h 40138"/>
              <a:gd name="T4" fmla="*/ 2265581 w 35191"/>
              <a:gd name="T5" fmla="*/ 3512094 h 40138"/>
              <a:gd name="T6" fmla="*/ 0 60000 65536"/>
              <a:gd name="T7" fmla="*/ 0 60000 65536"/>
              <a:gd name="T8" fmla="*/ 0 60000 65536"/>
              <a:gd name="T9" fmla="*/ 0 w 35191"/>
              <a:gd name="T10" fmla="*/ 0 h 40138"/>
              <a:gd name="T11" fmla="*/ 35191 w 35191"/>
              <a:gd name="T12" fmla="*/ 40138 h 40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91" h="40138" fill="none" extrusionOk="0">
                <a:moveTo>
                  <a:pt x="-1" y="4811"/>
                </a:moveTo>
                <a:cubicBezTo>
                  <a:pt x="3845" y="1698"/>
                  <a:pt x="8643" y="-1"/>
                  <a:pt x="13591" y="0"/>
                </a:cubicBezTo>
                <a:cubicBezTo>
                  <a:pt x="25520" y="0"/>
                  <a:pt x="35191" y="9670"/>
                  <a:pt x="35191" y="21600"/>
                </a:cubicBezTo>
                <a:cubicBezTo>
                  <a:pt x="35191" y="29198"/>
                  <a:pt x="31198" y="36238"/>
                  <a:pt x="24677" y="40138"/>
                </a:cubicBezTo>
              </a:path>
              <a:path w="35191" h="40138" stroke="0" extrusionOk="0">
                <a:moveTo>
                  <a:pt x="-1" y="4811"/>
                </a:moveTo>
                <a:cubicBezTo>
                  <a:pt x="3845" y="1698"/>
                  <a:pt x="8643" y="-1"/>
                  <a:pt x="13591" y="0"/>
                </a:cubicBezTo>
                <a:cubicBezTo>
                  <a:pt x="25520" y="0"/>
                  <a:pt x="35191" y="9670"/>
                  <a:pt x="35191" y="21600"/>
                </a:cubicBezTo>
                <a:cubicBezTo>
                  <a:pt x="35191" y="29198"/>
                  <a:pt x="31198" y="36238"/>
                  <a:pt x="24677" y="40138"/>
                </a:cubicBezTo>
                <a:lnTo>
                  <a:pt x="13591" y="21600"/>
                </a:lnTo>
                <a:lnTo>
                  <a:pt x="-1" y="4811"/>
                </a:lnTo>
                <a:close/>
              </a:path>
            </a:pathLst>
          </a:cu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4" name="Arc 56"/>
          <p:cNvSpPr>
            <a:spLocks/>
          </p:cNvSpPr>
          <p:nvPr/>
        </p:nvSpPr>
        <p:spPr bwMode="auto">
          <a:xfrm rot="8556720">
            <a:off x="4395788" y="4449763"/>
            <a:ext cx="352425" cy="298450"/>
          </a:xfrm>
          <a:custGeom>
            <a:avLst/>
            <a:gdLst>
              <a:gd name="T0" fmla="*/ 0 w 36222"/>
              <a:gd name="T1" fmla="*/ 4780528 h 31651"/>
              <a:gd name="T2" fmla="*/ 31077125 w 36222"/>
              <a:gd name="T3" fmla="*/ 26536263 h 31651"/>
              <a:gd name="T4" fmla="*/ 13467583 w 36222"/>
              <a:gd name="T5" fmla="*/ 18109478 h 31651"/>
              <a:gd name="T6" fmla="*/ 0 60000 65536"/>
              <a:gd name="T7" fmla="*/ 0 60000 65536"/>
              <a:gd name="T8" fmla="*/ 0 60000 65536"/>
              <a:gd name="T9" fmla="*/ 0 w 36222"/>
              <a:gd name="T10" fmla="*/ 0 h 31651"/>
              <a:gd name="T11" fmla="*/ 36222 w 36222"/>
              <a:gd name="T12" fmla="*/ 31651 h 316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222" h="31651" fill="none" extrusionOk="0">
                <a:moveTo>
                  <a:pt x="-1" y="5701"/>
                </a:moveTo>
                <a:cubicBezTo>
                  <a:pt x="3986" y="2035"/>
                  <a:pt x="9205" y="-1"/>
                  <a:pt x="14622" y="0"/>
                </a:cubicBezTo>
                <a:cubicBezTo>
                  <a:pt x="26551" y="0"/>
                  <a:pt x="36222" y="9670"/>
                  <a:pt x="36222" y="21600"/>
                </a:cubicBezTo>
                <a:cubicBezTo>
                  <a:pt x="36222" y="25101"/>
                  <a:pt x="35370" y="28551"/>
                  <a:pt x="33741" y="31651"/>
                </a:cubicBezTo>
              </a:path>
              <a:path w="36222" h="31651" stroke="0" extrusionOk="0">
                <a:moveTo>
                  <a:pt x="-1" y="5701"/>
                </a:moveTo>
                <a:cubicBezTo>
                  <a:pt x="3986" y="2035"/>
                  <a:pt x="9205" y="-1"/>
                  <a:pt x="14622" y="0"/>
                </a:cubicBezTo>
                <a:cubicBezTo>
                  <a:pt x="26551" y="0"/>
                  <a:pt x="36222" y="9670"/>
                  <a:pt x="36222" y="21600"/>
                </a:cubicBezTo>
                <a:cubicBezTo>
                  <a:pt x="36222" y="25101"/>
                  <a:pt x="35370" y="28551"/>
                  <a:pt x="33741" y="31651"/>
                </a:cubicBezTo>
                <a:lnTo>
                  <a:pt x="14622" y="21600"/>
                </a:lnTo>
                <a:lnTo>
                  <a:pt x="-1" y="5701"/>
                </a:lnTo>
                <a:close/>
              </a:path>
            </a:pathLst>
          </a:cu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5" name="Arc 57"/>
          <p:cNvSpPr>
            <a:spLocks/>
          </p:cNvSpPr>
          <p:nvPr/>
        </p:nvSpPr>
        <p:spPr bwMode="auto">
          <a:xfrm rot="8556720" flipH="1" flipV="1">
            <a:off x="4392613" y="6196013"/>
            <a:ext cx="309562" cy="274637"/>
          </a:xfrm>
          <a:custGeom>
            <a:avLst/>
            <a:gdLst>
              <a:gd name="T0" fmla="*/ 0 w 36222"/>
              <a:gd name="T1" fmla="*/ 3725097 h 31651"/>
              <a:gd name="T2" fmla="*/ 21061240 w 36222"/>
              <a:gd name="T3" fmla="*/ 20677703 h 31651"/>
              <a:gd name="T4" fmla="*/ 9127080 w 36222"/>
              <a:gd name="T5" fmla="*/ 14111350 h 31651"/>
              <a:gd name="T6" fmla="*/ 0 60000 65536"/>
              <a:gd name="T7" fmla="*/ 0 60000 65536"/>
              <a:gd name="T8" fmla="*/ 0 60000 65536"/>
              <a:gd name="T9" fmla="*/ 0 w 36222"/>
              <a:gd name="T10" fmla="*/ 0 h 31651"/>
              <a:gd name="T11" fmla="*/ 36222 w 36222"/>
              <a:gd name="T12" fmla="*/ 31651 h 316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222" h="31651" fill="none" extrusionOk="0">
                <a:moveTo>
                  <a:pt x="-1" y="5701"/>
                </a:moveTo>
                <a:cubicBezTo>
                  <a:pt x="3986" y="2035"/>
                  <a:pt x="9205" y="-1"/>
                  <a:pt x="14622" y="0"/>
                </a:cubicBezTo>
                <a:cubicBezTo>
                  <a:pt x="26551" y="0"/>
                  <a:pt x="36222" y="9670"/>
                  <a:pt x="36222" y="21600"/>
                </a:cubicBezTo>
                <a:cubicBezTo>
                  <a:pt x="36222" y="25101"/>
                  <a:pt x="35370" y="28551"/>
                  <a:pt x="33741" y="31651"/>
                </a:cubicBezTo>
              </a:path>
              <a:path w="36222" h="31651" stroke="0" extrusionOk="0">
                <a:moveTo>
                  <a:pt x="-1" y="5701"/>
                </a:moveTo>
                <a:cubicBezTo>
                  <a:pt x="3986" y="2035"/>
                  <a:pt x="9205" y="-1"/>
                  <a:pt x="14622" y="0"/>
                </a:cubicBezTo>
                <a:cubicBezTo>
                  <a:pt x="26551" y="0"/>
                  <a:pt x="36222" y="9670"/>
                  <a:pt x="36222" y="21600"/>
                </a:cubicBezTo>
                <a:cubicBezTo>
                  <a:pt x="36222" y="25101"/>
                  <a:pt x="35370" y="28551"/>
                  <a:pt x="33741" y="31651"/>
                </a:cubicBezTo>
                <a:lnTo>
                  <a:pt x="14622" y="21600"/>
                </a:lnTo>
                <a:lnTo>
                  <a:pt x="-1" y="5701"/>
                </a:lnTo>
                <a:close/>
              </a:path>
            </a:pathLst>
          </a:cu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6" name="Arc 58"/>
          <p:cNvSpPr>
            <a:spLocks/>
          </p:cNvSpPr>
          <p:nvPr/>
        </p:nvSpPr>
        <p:spPr bwMode="auto">
          <a:xfrm rot="8556720" flipH="1" flipV="1">
            <a:off x="4438650" y="6281738"/>
            <a:ext cx="211138" cy="188912"/>
          </a:xfrm>
          <a:custGeom>
            <a:avLst/>
            <a:gdLst>
              <a:gd name="T0" fmla="*/ 0 w 36222"/>
              <a:gd name="T1" fmla="*/ 1212395 h 31651"/>
              <a:gd name="T2" fmla="*/ 6682504 w 36222"/>
              <a:gd name="T3" fmla="*/ 6729825 h 31651"/>
              <a:gd name="T4" fmla="*/ 2895945 w 36222"/>
              <a:gd name="T5" fmla="*/ 4592733 h 31651"/>
              <a:gd name="T6" fmla="*/ 0 60000 65536"/>
              <a:gd name="T7" fmla="*/ 0 60000 65536"/>
              <a:gd name="T8" fmla="*/ 0 60000 65536"/>
              <a:gd name="T9" fmla="*/ 0 w 36222"/>
              <a:gd name="T10" fmla="*/ 0 h 31651"/>
              <a:gd name="T11" fmla="*/ 36222 w 36222"/>
              <a:gd name="T12" fmla="*/ 31651 h 316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222" h="31651" fill="none" extrusionOk="0">
                <a:moveTo>
                  <a:pt x="-1" y="5701"/>
                </a:moveTo>
                <a:cubicBezTo>
                  <a:pt x="3986" y="2035"/>
                  <a:pt x="9205" y="-1"/>
                  <a:pt x="14622" y="0"/>
                </a:cubicBezTo>
                <a:cubicBezTo>
                  <a:pt x="26551" y="0"/>
                  <a:pt x="36222" y="9670"/>
                  <a:pt x="36222" y="21600"/>
                </a:cubicBezTo>
                <a:cubicBezTo>
                  <a:pt x="36222" y="25101"/>
                  <a:pt x="35370" y="28551"/>
                  <a:pt x="33741" y="31651"/>
                </a:cubicBezTo>
              </a:path>
              <a:path w="36222" h="31651" stroke="0" extrusionOk="0">
                <a:moveTo>
                  <a:pt x="-1" y="5701"/>
                </a:moveTo>
                <a:cubicBezTo>
                  <a:pt x="3986" y="2035"/>
                  <a:pt x="9205" y="-1"/>
                  <a:pt x="14622" y="0"/>
                </a:cubicBezTo>
                <a:cubicBezTo>
                  <a:pt x="26551" y="0"/>
                  <a:pt x="36222" y="9670"/>
                  <a:pt x="36222" y="21600"/>
                </a:cubicBezTo>
                <a:cubicBezTo>
                  <a:pt x="36222" y="25101"/>
                  <a:pt x="35370" y="28551"/>
                  <a:pt x="33741" y="31651"/>
                </a:cubicBezTo>
                <a:lnTo>
                  <a:pt x="14622" y="21600"/>
                </a:lnTo>
                <a:lnTo>
                  <a:pt x="-1" y="5701"/>
                </a:lnTo>
                <a:close/>
              </a:path>
            </a:pathLst>
          </a:cu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7" name="Arc 59"/>
          <p:cNvSpPr>
            <a:spLocks/>
          </p:cNvSpPr>
          <p:nvPr/>
        </p:nvSpPr>
        <p:spPr bwMode="auto">
          <a:xfrm rot="8556720">
            <a:off x="4440238" y="4457700"/>
            <a:ext cx="246062" cy="203200"/>
          </a:xfrm>
          <a:custGeom>
            <a:avLst/>
            <a:gdLst>
              <a:gd name="T0" fmla="*/ 0 w 36222"/>
              <a:gd name="T1" fmla="*/ 1508820 h 31651"/>
              <a:gd name="T2" fmla="*/ 10577282 w 36222"/>
              <a:gd name="T3" fmla="*/ 8375223 h 31651"/>
              <a:gd name="T4" fmla="*/ 4583789 w 36222"/>
              <a:gd name="T5" fmla="*/ 5715595 h 31651"/>
              <a:gd name="T6" fmla="*/ 0 60000 65536"/>
              <a:gd name="T7" fmla="*/ 0 60000 65536"/>
              <a:gd name="T8" fmla="*/ 0 60000 65536"/>
              <a:gd name="T9" fmla="*/ 0 w 36222"/>
              <a:gd name="T10" fmla="*/ 0 h 31651"/>
              <a:gd name="T11" fmla="*/ 36222 w 36222"/>
              <a:gd name="T12" fmla="*/ 31651 h 316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222" h="31651" fill="none" extrusionOk="0">
                <a:moveTo>
                  <a:pt x="-1" y="5701"/>
                </a:moveTo>
                <a:cubicBezTo>
                  <a:pt x="3986" y="2035"/>
                  <a:pt x="9205" y="-1"/>
                  <a:pt x="14622" y="0"/>
                </a:cubicBezTo>
                <a:cubicBezTo>
                  <a:pt x="26551" y="0"/>
                  <a:pt x="36222" y="9670"/>
                  <a:pt x="36222" y="21600"/>
                </a:cubicBezTo>
                <a:cubicBezTo>
                  <a:pt x="36222" y="25101"/>
                  <a:pt x="35370" y="28551"/>
                  <a:pt x="33741" y="31651"/>
                </a:cubicBezTo>
              </a:path>
              <a:path w="36222" h="31651" stroke="0" extrusionOk="0">
                <a:moveTo>
                  <a:pt x="-1" y="5701"/>
                </a:moveTo>
                <a:cubicBezTo>
                  <a:pt x="3986" y="2035"/>
                  <a:pt x="9205" y="-1"/>
                  <a:pt x="14622" y="0"/>
                </a:cubicBezTo>
                <a:cubicBezTo>
                  <a:pt x="26551" y="0"/>
                  <a:pt x="36222" y="9670"/>
                  <a:pt x="36222" y="21600"/>
                </a:cubicBezTo>
                <a:cubicBezTo>
                  <a:pt x="36222" y="25101"/>
                  <a:pt x="35370" y="28551"/>
                  <a:pt x="33741" y="31651"/>
                </a:cubicBezTo>
                <a:lnTo>
                  <a:pt x="14622" y="21600"/>
                </a:lnTo>
                <a:lnTo>
                  <a:pt x="-1" y="5701"/>
                </a:lnTo>
                <a:close/>
              </a:path>
            </a:pathLst>
          </a:cu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8" name="Oval 60"/>
          <p:cNvSpPr>
            <a:spLocks noChangeArrowheads="1"/>
          </p:cNvSpPr>
          <p:nvPr/>
        </p:nvSpPr>
        <p:spPr bwMode="auto">
          <a:xfrm>
            <a:off x="4537075" y="5435600"/>
            <a:ext cx="44450" cy="444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2" name="AutoShape 94"/>
          <p:cNvSpPr>
            <a:spLocks noChangeArrowheads="1"/>
          </p:cNvSpPr>
          <p:nvPr/>
        </p:nvSpPr>
        <p:spPr bwMode="auto">
          <a:xfrm>
            <a:off x="5105400" y="990600"/>
            <a:ext cx="3810000" cy="2133600"/>
          </a:xfrm>
          <a:prstGeom prst="cloudCallout">
            <a:avLst>
              <a:gd name="adj1" fmla="val -13875"/>
              <a:gd name="adj2" fmla="val 118306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Làm thế nào để chứng minh một tứ giác là hình thoi?</a:t>
            </a:r>
          </a:p>
        </p:txBody>
      </p:sp>
      <p:sp>
        <p:nvSpPr>
          <p:cNvPr id="12383" name="AutoShape 9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0"/>
            <a:ext cx="4216400" cy="8382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</p:spTree>
  </p:cSld>
  <p:clrMapOvr>
    <a:masterClrMapping/>
  </p:clrMapOvr>
  <p:transition spd="med">
    <p:split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770" decel="100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770" decel="100000"/>
                                        <p:tgtEl>
                                          <p:spTgt spid="123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2" dur="77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4" dur="77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770" decel="100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9" dur="770" decel="100000"/>
                                        <p:tgtEl>
                                          <p:spTgt spid="123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1" dur="77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3" dur="77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770" decel="100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8" dur="770" decel="100000"/>
                                        <p:tgtEl>
                                          <p:spTgt spid="123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0" dur="77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2" dur="77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770" decel="1000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7" dur="770" decel="100000"/>
                                        <p:tgtEl>
                                          <p:spTgt spid="123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9" dur="77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1" dur="77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770" decel="100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6" dur="770" decel="100000"/>
                                        <p:tgtEl>
                                          <p:spTgt spid="123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8" dur="77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0" dur="77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770" decel="1000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5" dur="770" decel="100000"/>
                                        <p:tgtEl>
                                          <p:spTgt spid="123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9" dur="77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770" decel="100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4" dur="770" decel="100000"/>
                                        <p:tgtEl>
                                          <p:spTgt spid="123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6" dur="77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8" dur="77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770" decel="100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3" dur="770" decel="100000"/>
                                        <p:tgtEl>
                                          <p:spTgt spid="123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5" dur="77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7" dur="77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770" decel="100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2" dur="770" decel="100000"/>
                                        <p:tgtEl>
                                          <p:spTgt spid="123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4" dur="77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6" dur="77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770" decel="100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1" dur="770" decel="100000"/>
                                        <p:tgtEl>
                                          <p:spTgt spid="123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3" dur="77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5" dur="77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770" decel="100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0" dur="770" decel="100000"/>
                                        <p:tgtEl>
                                          <p:spTgt spid="123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2" dur="77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4" dur="77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770" decel="100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9" dur="770" decel="100000"/>
                                        <p:tgtEl>
                                          <p:spTgt spid="123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1" dur="77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3" dur="77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770" decel="100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8" dur="770" decel="100000"/>
                                        <p:tgtEl>
                                          <p:spTgt spid="123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0" dur="77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2" dur="77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770" decel="100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7" dur="770" decel="100000"/>
                                        <p:tgtEl>
                                          <p:spTgt spid="123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9" dur="77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1" dur="77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770" decel="100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6" dur="770" decel="100000"/>
                                        <p:tgtEl>
                                          <p:spTgt spid="123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8" dur="77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0" dur="77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770" decel="100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5" dur="770" decel="100000"/>
                                        <p:tgtEl>
                                          <p:spTgt spid="123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7" dur="77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9" dur="77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770" decel="100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4" dur="770" decel="100000"/>
                                        <p:tgtEl>
                                          <p:spTgt spid="122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6" dur="77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8" dur="77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770" decel="100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3" dur="770" decel="100000"/>
                                        <p:tgtEl>
                                          <p:spTgt spid="123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5" dur="77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7" dur="77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770" decel="100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2" dur="770" decel="100000"/>
                                        <p:tgtEl>
                                          <p:spTgt spid="123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4" dur="77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6" dur="77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770" decel="100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1" dur="770" decel="100000"/>
                                        <p:tgtEl>
                                          <p:spTgt spid="123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3" dur="77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5" dur="77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9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0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1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 nodeType="clickPar">
                      <p:stCondLst>
                        <p:cond delay="indefinite"/>
                      </p:stCondLst>
                      <p:childTnLst>
                        <p:par>
                          <p:cTn id="3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4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45" dur="500" tmFilter="0, 0; .2, .5; .8, .5; 1, 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6" dur="250" autoRev="1" fill="hold"/>
                                        <p:tgtEl>
                                          <p:spTgt spid="123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9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0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1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 nodeType="clickPar">
                      <p:stCondLst>
                        <p:cond delay="indefinite"/>
                      </p:stCondLst>
                      <p:childTnLst>
                        <p:par>
                          <p:cTn id="3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2" dur="80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3" dur="80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4" dur="80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 nodeType="clickPar">
                      <p:stCondLst>
                        <p:cond delay="indefinite"/>
                      </p:stCondLst>
                      <p:childTnLst>
                        <p:par>
                          <p:cTn id="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500"/>
                                        <p:tgtEl>
                                          <p:spTgt spid="1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2" grpId="0"/>
      <p:bldP spid="12293" grpId="0"/>
      <p:bldP spid="12294" grpId="0"/>
      <p:bldP spid="12295" grpId="0"/>
      <p:bldP spid="12296" grpId="0"/>
      <p:bldP spid="12297" grpId="0" animBg="1"/>
      <p:bldP spid="12298" grpId="0"/>
      <p:bldP spid="12299" grpId="0"/>
      <p:bldP spid="12300" grpId="0"/>
      <p:bldP spid="12301" grpId="0"/>
      <p:bldP spid="12302" grpId="0"/>
      <p:bldP spid="12303" grpId="0"/>
      <p:bldP spid="12304" grpId="0"/>
      <p:bldP spid="12305" grpId="0" animBg="1"/>
      <p:bldP spid="12306" grpId="0" animBg="1"/>
      <p:bldP spid="12307" grpId="0" animBg="1"/>
      <p:bldP spid="12308" grpId="0" animBg="1"/>
      <p:bldP spid="12309" grpId="0" animBg="1"/>
      <p:bldP spid="12310" grpId="0" animBg="1"/>
      <p:bldP spid="12311" grpId="0" animBg="1"/>
      <p:bldP spid="12312" grpId="0" animBg="1"/>
      <p:bldP spid="12313" grpId="0" animBg="1"/>
      <p:bldP spid="12314" grpId="0" animBg="1"/>
      <p:bldP spid="12315" grpId="0" animBg="1"/>
      <p:bldP spid="12316" grpId="0" animBg="1"/>
      <p:bldP spid="12317" grpId="0"/>
      <p:bldP spid="12318" grpId="0"/>
      <p:bldP spid="12319" grpId="0"/>
      <p:bldP spid="12320" grpId="0" animBg="1"/>
      <p:bldP spid="12321" grpId="0" animBg="1"/>
      <p:bldP spid="12322" grpId="0" animBg="1"/>
      <p:bldP spid="12323" grpId="0" animBg="1"/>
      <p:bldP spid="12324" grpId="0" animBg="1"/>
      <p:bldP spid="12325" grpId="0"/>
      <p:bldP spid="12326" grpId="0"/>
      <p:bldP spid="12327" grpId="0"/>
      <p:bldP spid="12328" grpId="0"/>
      <p:bldP spid="12329" grpId="0"/>
      <p:bldP spid="12342" grpId="0" animBg="1"/>
      <p:bldP spid="12342" grpId="1" animBg="1"/>
      <p:bldP spid="12343" grpId="0" animBg="1"/>
      <p:bldP spid="12343" grpId="1" animBg="1"/>
      <p:bldP spid="12344" grpId="0" animBg="1"/>
      <p:bldP spid="12344" grpId="1" animBg="1"/>
      <p:bldP spid="12345" grpId="0" animBg="1"/>
      <p:bldP spid="12345" grpId="1" animBg="1"/>
      <p:bldP spid="12346" grpId="0" animBg="1"/>
      <p:bldP spid="12346" grpId="1" animBg="1"/>
      <p:bldP spid="12347" grpId="0" animBg="1"/>
      <p:bldP spid="12347" grpId="1" animBg="1"/>
      <p:bldP spid="12348" grpId="0" animBg="1"/>
      <p:bldP spid="12348" grpId="1" animBg="1"/>
      <p:bldP spid="123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04800" y="2266950"/>
            <a:ext cx="8496300" cy="3219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84188" y="1757363"/>
            <a:ext cx="538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6600CC"/>
                </a:solidFill>
              </a:rPr>
              <a:t>Dấu hiệu nhận biết hình thoi: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84188" y="2386013"/>
            <a:ext cx="827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6600CC"/>
                </a:solidFill>
              </a:rPr>
              <a:t>1. </a:t>
            </a:r>
            <a:r>
              <a:rPr lang="en-US" sz="2400" b="1" i="1">
                <a:solidFill>
                  <a:srgbClr val="A50021"/>
                </a:solidFill>
              </a:rPr>
              <a:t>Tứ giác</a:t>
            </a:r>
            <a:r>
              <a:rPr lang="en-US" sz="2400" b="1" i="1">
                <a:solidFill>
                  <a:srgbClr val="6600CC"/>
                </a:solidFill>
              </a:rPr>
              <a:t> có bốn cạnh bằng nhau là hình thoi.</a:t>
            </a:r>
            <a:endParaRPr lang="en-US" b="1" i="1">
              <a:solidFill>
                <a:srgbClr val="6600CC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84188" y="2938463"/>
            <a:ext cx="8391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6600CC"/>
                </a:solidFill>
              </a:rPr>
              <a:t>2. </a:t>
            </a:r>
            <a:r>
              <a:rPr lang="en-US" sz="2400" b="1" i="1">
                <a:solidFill>
                  <a:srgbClr val="009900"/>
                </a:solidFill>
              </a:rPr>
              <a:t>Hình bình hành</a:t>
            </a:r>
            <a:r>
              <a:rPr lang="en-US" sz="2400" b="1" i="1">
                <a:solidFill>
                  <a:srgbClr val="6600CC"/>
                </a:solidFill>
              </a:rPr>
              <a:t> có hai cạnh kề bằng nhau là hình thoi.</a:t>
            </a:r>
            <a:endParaRPr lang="en-US" b="1" i="1">
              <a:solidFill>
                <a:srgbClr val="6600CC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84188" y="3529013"/>
            <a:ext cx="8315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6600CC"/>
                </a:solidFill>
              </a:rPr>
              <a:t>3. </a:t>
            </a:r>
            <a:r>
              <a:rPr lang="en-US" sz="2400" b="1" i="1">
                <a:solidFill>
                  <a:srgbClr val="009900"/>
                </a:solidFill>
              </a:rPr>
              <a:t>Hình bình hành</a:t>
            </a:r>
            <a:r>
              <a:rPr lang="en-US" sz="2400" b="1" i="1">
                <a:solidFill>
                  <a:srgbClr val="6600CC"/>
                </a:solidFill>
              </a:rPr>
              <a:t> có hai </a:t>
            </a:r>
            <a:r>
              <a:rPr lang="vi-VN" sz="2400" b="1" i="1">
                <a:solidFill>
                  <a:srgbClr val="6600CC"/>
                </a:solidFill>
              </a:rPr>
              <a:t>đư</a:t>
            </a:r>
            <a:r>
              <a:rPr lang="en-US" sz="2400" b="1" i="1">
                <a:solidFill>
                  <a:srgbClr val="6600CC"/>
                </a:solidFill>
              </a:rPr>
              <a:t>ờng chéo vuông góc với nhau là hình thoi.</a:t>
            </a:r>
            <a:endParaRPr lang="en-US" b="1" i="1">
              <a:solidFill>
                <a:srgbClr val="6600CC"/>
              </a:solidFill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84188" y="4424363"/>
            <a:ext cx="80867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6600CC"/>
                </a:solidFill>
              </a:rPr>
              <a:t>4. </a:t>
            </a:r>
            <a:r>
              <a:rPr lang="en-US" sz="2400" b="1" i="1">
                <a:solidFill>
                  <a:srgbClr val="009900"/>
                </a:solidFill>
              </a:rPr>
              <a:t>Hình bình hành</a:t>
            </a:r>
            <a:r>
              <a:rPr lang="en-US" sz="2400" b="1" i="1">
                <a:solidFill>
                  <a:srgbClr val="6600CC"/>
                </a:solidFill>
              </a:rPr>
              <a:t> có một </a:t>
            </a:r>
            <a:r>
              <a:rPr lang="vi-VN" sz="2400" b="1" i="1">
                <a:solidFill>
                  <a:srgbClr val="6600CC"/>
                </a:solidFill>
              </a:rPr>
              <a:t>đư</a:t>
            </a:r>
            <a:r>
              <a:rPr lang="en-US" sz="2400" b="1" i="1">
                <a:solidFill>
                  <a:srgbClr val="6600CC"/>
                </a:solidFill>
              </a:rPr>
              <a:t>ờng chéo là </a:t>
            </a:r>
            <a:r>
              <a:rPr lang="vi-VN" sz="2400" b="1" i="1">
                <a:solidFill>
                  <a:srgbClr val="6600CC"/>
                </a:solidFill>
              </a:rPr>
              <a:t>đư</a:t>
            </a:r>
            <a:r>
              <a:rPr lang="en-US" sz="2400" b="1" i="1">
                <a:solidFill>
                  <a:srgbClr val="6600CC"/>
                </a:solidFill>
              </a:rPr>
              <a:t>ờng phân giác của một góc là hình thoi.</a:t>
            </a:r>
            <a:endParaRPr lang="en-US" b="1" i="1">
              <a:solidFill>
                <a:srgbClr val="6600CC"/>
              </a:solidFill>
            </a:endParaRPr>
          </a:p>
        </p:txBody>
      </p:sp>
      <p:sp>
        <p:nvSpPr>
          <p:cNvPr id="14904" name="AutoShape 56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304800"/>
            <a:ext cx="4216400" cy="9144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</p:spTree>
  </p:cSld>
  <p:clrMapOvr>
    <a:masterClrMapping/>
  </p:clrMapOvr>
  <p:transition spd="med">
    <p:pull dir="d"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2562225" y="265747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605088" y="2681288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2605088" y="2681288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59438" y="1366838"/>
            <a:ext cx="2722562" cy="1909762"/>
            <a:chOff x="3424" y="845"/>
            <a:chExt cx="1860" cy="1326"/>
          </a:xfrm>
        </p:grpSpPr>
        <p:sp>
          <p:nvSpPr>
            <p:cNvPr id="8256" name="Text Box 6"/>
            <p:cNvSpPr txBox="1">
              <a:spLocks noChangeArrowheads="1"/>
            </p:cNvSpPr>
            <p:nvPr/>
          </p:nvSpPr>
          <p:spPr bwMode="auto">
            <a:xfrm>
              <a:off x="3424" y="1373"/>
              <a:ext cx="190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K</a:t>
              </a:r>
            </a:p>
          </p:txBody>
        </p:sp>
        <p:sp>
          <p:nvSpPr>
            <p:cNvPr id="8257" name="Text Box 7"/>
            <p:cNvSpPr txBox="1">
              <a:spLocks noChangeArrowheads="1"/>
            </p:cNvSpPr>
            <p:nvPr/>
          </p:nvSpPr>
          <p:spPr bwMode="auto">
            <a:xfrm>
              <a:off x="5092" y="1373"/>
              <a:ext cx="192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N</a:t>
              </a:r>
            </a:p>
          </p:txBody>
        </p:sp>
        <p:sp>
          <p:nvSpPr>
            <p:cNvPr id="8258" name="Text Box 8"/>
            <p:cNvSpPr txBox="1">
              <a:spLocks noChangeArrowheads="1"/>
            </p:cNvSpPr>
            <p:nvPr/>
          </p:nvSpPr>
          <p:spPr bwMode="auto">
            <a:xfrm>
              <a:off x="4224" y="845"/>
              <a:ext cx="208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I</a:t>
              </a:r>
            </a:p>
          </p:txBody>
        </p:sp>
        <p:pic>
          <p:nvPicPr>
            <p:cNvPr id="8259" name="Picture 9" descr="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88" y="1027"/>
              <a:ext cx="1539" cy="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60" name="Line 10"/>
            <p:cNvSpPr>
              <a:spLocks noChangeShapeType="1"/>
            </p:cNvSpPr>
            <p:nvPr/>
          </p:nvSpPr>
          <p:spPr bwMode="auto">
            <a:xfrm>
              <a:off x="4290" y="1325"/>
              <a:ext cx="5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Line 11"/>
            <p:cNvSpPr>
              <a:spLocks noChangeShapeType="1"/>
            </p:cNvSpPr>
            <p:nvPr/>
          </p:nvSpPr>
          <p:spPr bwMode="auto">
            <a:xfrm>
              <a:off x="4290" y="1661"/>
              <a:ext cx="5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2" name="Line 12"/>
            <p:cNvSpPr>
              <a:spLocks noChangeShapeType="1"/>
            </p:cNvSpPr>
            <p:nvPr/>
          </p:nvSpPr>
          <p:spPr bwMode="auto">
            <a:xfrm>
              <a:off x="4047" y="146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3" name="Line 13"/>
            <p:cNvSpPr>
              <a:spLocks noChangeShapeType="1"/>
            </p:cNvSpPr>
            <p:nvPr/>
          </p:nvSpPr>
          <p:spPr bwMode="auto">
            <a:xfrm>
              <a:off x="4074" y="1469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4" name="Line 14"/>
            <p:cNvSpPr>
              <a:spLocks noChangeShapeType="1"/>
            </p:cNvSpPr>
            <p:nvPr/>
          </p:nvSpPr>
          <p:spPr bwMode="auto">
            <a:xfrm>
              <a:off x="4514" y="1469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5" name="Line 15"/>
            <p:cNvSpPr>
              <a:spLocks noChangeShapeType="1"/>
            </p:cNvSpPr>
            <p:nvPr/>
          </p:nvSpPr>
          <p:spPr bwMode="auto">
            <a:xfrm>
              <a:off x="4487" y="146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6" name="Text Box 16"/>
            <p:cNvSpPr txBox="1">
              <a:spLocks noChangeArrowheads="1"/>
            </p:cNvSpPr>
            <p:nvPr/>
          </p:nvSpPr>
          <p:spPr bwMode="auto">
            <a:xfrm>
              <a:off x="4198" y="1852"/>
              <a:ext cx="179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M</a:t>
              </a:r>
            </a:p>
          </p:txBody>
        </p:sp>
        <p:sp>
          <p:nvSpPr>
            <p:cNvPr id="8267" name="Text Box 17"/>
            <p:cNvSpPr txBox="1">
              <a:spLocks noChangeArrowheads="1"/>
            </p:cNvSpPr>
            <p:nvPr/>
          </p:nvSpPr>
          <p:spPr bwMode="auto">
            <a:xfrm>
              <a:off x="4473" y="1853"/>
              <a:ext cx="357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c)</a:t>
              </a:r>
            </a:p>
          </p:txBody>
        </p:sp>
      </p:grpSp>
      <p:sp>
        <p:nvSpPr>
          <p:cNvPr id="8200" name="Text Box 18"/>
          <p:cNvSpPr txBox="1">
            <a:spLocks noChangeArrowheads="1"/>
          </p:cNvSpPr>
          <p:nvPr/>
        </p:nvSpPr>
        <p:spPr bwMode="auto">
          <a:xfrm>
            <a:off x="27432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cs typeface="Arial" charset="0"/>
            </a:endParaRPr>
          </a:p>
        </p:txBody>
      </p:sp>
      <p:grpSp>
        <p:nvGrpSpPr>
          <p:cNvPr id="3" name="Group 77"/>
          <p:cNvGrpSpPr>
            <a:grpSpLocks/>
          </p:cNvGrpSpPr>
          <p:nvPr/>
        </p:nvGrpSpPr>
        <p:grpSpPr bwMode="auto">
          <a:xfrm>
            <a:off x="250825" y="1571625"/>
            <a:ext cx="1806575" cy="1857375"/>
            <a:chOff x="158" y="482"/>
            <a:chExt cx="1234" cy="1250"/>
          </a:xfrm>
        </p:grpSpPr>
        <p:sp>
          <p:nvSpPr>
            <p:cNvPr id="8250" name="Text Box 24"/>
            <p:cNvSpPr txBox="1">
              <a:spLocks noChangeArrowheads="1"/>
            </p:cNvSpPr>
            <p:nvPr/>
          </p:nvSpPr>
          <p:spPr bwMode="auto">
            <a:xfrm>
              <a:off x="509" y="1424"/>
              <a:ext cx="33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a)</a:t>
              </a:r>
            </a:p>
          </p:txBody>
        </p:sp>
        <p:grpSp>
          <p:nvGrpSpPr>
            <p:cNvPr id="8251" name="Group 75"/>
            <p:cNvGrpSpPr>
              <a:grpSpLocks/>
            </p:cNvGrpSpPr>
            <p:nvPr/>
          </p:nvGrpSpPr>
          <p:grpSpPr bwMode="auto">
            <a:xfrm>
              <a:off x="158" y="482"/>
              <a:ext cx="1234" cy="1141"/>
              <a:chOff x="158" y="482"/>
              <a:chExt cx="1234" cy="1141"/>
            </a:xfrm>
          </p:grpSpPr>
          <p:sp>
            <p:nvSpPr>
              <p:cNvPr id="8252" name="Text Box 20"/>
              <p:cNvSpPr txBox="1">
                <a:spLocks noChangeArrowheads="1"/>
              </p:cNvSpPr>
              <p:nvPr/>
            </p:nvSpPr>
            <p:spPr bwMode="auto">
              <a:xfrm>
                <a:off x="359" y="482"/>
                <a:ext cx="20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A</a:t>
                </a:r>
              </a:p>
            </p:txBody>
          </p:sp>
          <p:sp>
            <p:nvSpPr>
              <p:cNvPr id="8253" name="Text Box 21"/>
              <p:cNvSpPr txBox="1">
                <a:spLocks noChangeArrowheads="1"/>
              </p:cNvSpPr>
              <p:nvPr/>
            </p:nvSpPr>
            <p:spPr bwMode="auto">
              <a:xfrm>
                <a:off x="985" y="1280"/>
                <a:ext cx="201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C</a:t>
                </a:r>
              </a:p>
            </p:txBody>
          </p:sp>
          <p:sp>
            <p:nvSpPr>
              <p:cNvPr id="8254" name="Text Box 22"/>
              <p:cNvSpPr txBox="1">
                <a:spLocks noChangeArrowheads="1"/>
              </p:cNvSpPr>
              <p:nvPr/>
            </p:nvSpPr>
            <p:spPr bwMode="auto">
              <a:xfrm>
                <a:off x="158" y="1315"/>
                <a:ext cx="175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D</a:t>
                </a:r>
              </a:p>
            </p:txBody>
          </p:sp>
          <p:graphicFrame>
            <p:nvGraphicFramePr>
              <p:cNvPr id="8195" name="Object 23"/>
              <p:cNvGraphicFramePr>
                <a:graphicFrameLocks noChangeAspect="1"/>
              </p:cNvGraphicFramePr>
              <p:nvPr/>
            </p:nvGraphicFramePr>
            <p:xfrm>
              <a:off x="158" y="623"/>
              <a:ext cx="1056" cy="802"/>
            </p:xfrm>
            <a:graphic>
              <a:graphicData uri="http://schemas.openxmlformats.org/presentationml/2006/ole">
                <p:oleObj spid="_x0000_s8195" name="Picture" r:id="rId4" imgW="3209544" imgH="1685544" progId="Word.Picture.8">
                  <p:embed/>
                </p:oleObj>
              </a:graphicData>
            </a:graphic>
          </p:graphicFrame>
          <p:sp>
            <p:nvSpPr>
              <p:cNvPr id="8255" name="Text Box 25"/>
              <p:cNvSpPr txBox="1">
                <a:spLocks noChangeArrowheads="1"/>
              </p:cNvSpPr>
              <p:nvPr/>
            </p:nvSpPr>
            <p:spPr bwMode="auto">
              <a:xfrm>
                <a:off x="1136" y="518"/>
                <a:ext cx="256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B</a:t>
                </a:r>
              </a:p>
            </p:txBody>
          </p:sp>
        </p:grpSp>
      </p:grp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0" y="1279525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cs typeface="Arial" charset="0"/>
              </a:rPr>
              <a:t>Bài tập 73:</a:t>
            </a:r>
            <a:r>
              <a:rPr lang="en-US" sz="2000" b="1">
                <a:cs typeface="Arial" charset="0"/>
              </a:rPr>
              <a:t> (SGK</a:t>
            </a:r>
            <a:r>
              <a:rPr lang="en-US" sz="2000">
                <a:cs typeface="Arial" charset="0"/>
              </a:rPr>
              <a:t>)</a:t>
            </a:r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276600" y="4114800"/>
            <a:ext cx="2362200" cy="2632075"/>
            <a:chOff x="3504" y="1824"/>
            <a:chExt cx="2016" cy="2618"/>
          </a:xfrm>
        </p:grpSpPr>
        <p:grpSp>
          <p:nvGrpSpPr>
            <p:cNvPr id="8242" name="Group 28"/>
            <p:cNvGrpSpPr>
              <a:grpSpLocks/>
            </p:cNvGrpSpPr>
            <p:nvPr/>
          </p:nvGrpSpPr>
          <p:grpSpPr bwMode="auto">
            <a:xfrm>
              <a:off x="3792" y="1824"/>
              <a:ext cx="1680" cy="1968"/>
              <a:chOff x="192" y="2448"/>
              <a:chExt cx="1824" cy="1536"/>
            </a:xfrm>
          </p:grpSpPr>
          <p:pic>
            <p:nvPicPr>
              <p:cNvPr id="8245" name="Picture 29" descr="hinh thoi dong tam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18" y="2448"/>
                <a:ext cx="1554" cy="15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46" name="Text Box 30"/>
              <p:cNvSpPr txBox="1">
                <a:spLocks noChangeArrowheads="1"/>
              </p:cNvSpPr>
              <p:nvPr/>
            </p:nvSpPr>
            <p:spPr bwMode="auto">
              <a:xfrm>
                <a:off x="960" y="2736"/>
                <a:ext cx="273" cy="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A</a:t>
                </a:r>
              </a:p>
            </p:txBody>
          </p:sp>
          <p:sp>
            <p:nvSpPr>
              <p:cNvPr id="8247" name="Text Box 31"/>
              <p:cNvSpPr txBox="1">
                <a:spLocks noChangeArrowheads="1"/>
              </p:cNvSpPr>
              <p:nvPr/>
            </p:nvSpPr>
            <p:spPr bwMode="auto">
              <a:xfrm>
                <a:off x="1789" y="3072"/>
                <a:ext cx="227" cy="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D</a:t>
                </a:r>
              </a:p>
            </p:txBody>
          </p:sp>
          <p:sp>
            <p:nvSpPr>
              <p:cNvPr id="8248" name="Text Box 32"/>
              <p:cNvSpPr txBox="1">
                <a:spLocks noChangeArrowheads="1"/>
              </p:cNvSpPr>
              <p:nvPr/>
            </p:nvSpPr>
            <p:spPr bwMode="auto">
              <a:xfrm>
                <a:off x="1055" y="3456"/>
                <a:ext cx="290" cy="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B</a:t>
                </a:r>
              </a:p>
            </p:txBody>
          </p:sp>
          <p:sp>
            <p:nvSpPr>
              <p:cNvPr id="8249" name="Text Box 33"/>
              <p:cNvSpPr txBox="1">
                <a:spLocks noChangeArrowheads="1"/>
              </p:cNvSpPr>
              <p:nvPr/>
            </p:nvSpPr>
            <p:spPr bwMode="auto">
              <a:xfrm>
                <a:off x="192" y="3072"/>
                <a:ext cx="384" cy="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C</a:t>
                </a:r>
              </a:p>
            </p:txBody>
          </p:sp>
        </p:grpSp>
        <p:sp>
          <p:nvSpPr>
            <p:cNvPr id="8243" name="Text Box 34"/>
            <p:cNvSpPr txBox="1">
              <a:spLocks noChangeArrowheads="1"/>
            </p:cNvSpPr>
            <p:nvPr/>
          </p:nvSpPr>
          <p:spPr bwMode="auto">
            <a:xfrm>
              <a:off x="5184" y="3311"/>
              <a:ext cx="289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e)</a:t>
              </a:r>
            </a:p>
          </p:txBody>
        </p:sp>
        <p:sp>
          <p:nvSpPr>
            <p:cNvPr id="8244" name="Text Box 35"/>
            <p:cNvSpPr txBox="1">
              <a:spLocks noChangeArrowheads="1"/>
            </p:cNvSpPr>
            <p:nvPr/>
          </p:nvSpPr>
          <p:spPr bwMode="auto">
            <a:xfrm>
              <a:off x="3504" y="3744"/>
              <a:ext cx="2016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cs typeface="Arial" charset="0"/>
                </a:rPr>
                <a:t>A;B là tâm </a:t>
              </a:r>
              <a:r>
                <a:rPr lang="vi-VN" sz="2000" b="1">
                  <a:cs typeface="Arial" charset="0"/>
                </a:rPr>
                <a:t>đư</a:t>
              </a:r>
              <a:r>
                <a:rPr lang="en-US" sz="2000" b="1">
                  <a:cs typeface="Arial" charset="0"/>
                </a:rPr>
                <a:t>ờng tròn</a:t>
              </a:r>
            </a:p>
          </p:txBody>
        </p:sp>
      </p:grpSp>
      <p:grpSp>
        <p:nvGrpSpPr>
          <p:cNvPr id="14" name="Group 78"/>
          <p:cNvGrpSpPr>
            <a:grpSpLocks/>
          </p:cNvGrpSpPr>
          <p:nvPr/>
        </p:nvGrpSpPr>
        <p:grpSpPr bwMode="auto">
          <a:xfrm>
            <a:off x="2895600" y="1260475"/>
            <a:ext cx="2057400" cy="1868488"/>
            <a:chOff x="1824" y="528"/>
            <a:chExt cx="1392" cy="1275"/>
          </a:xfrm>
        </p:grpSpPr>
        <p:grpSp>
          <p:nvGrpSpPr>
            <p:cNvPr id="8227" name="Group 76"/>
            <p:cNvGrpSpPr>
              <a:grpSpLocks/>
            </p:cNvGrpSpPr>
            <p:nvPr/>
          </p:nvGrpSpPr>
          <p:grpSpPr bwMode="auto">
            <a:xfrm>
              <a:off x="1824" y="528"/>
              <a:ext cx="1392" cy="1275"/>
              <a:chOff x="1824" y="528"/>
              <a:chExt cx="1392" cy="1275"/>
            </a:xfrm>
          </p:grpSpPr>
          <p:pic>
            <p:nvPicPr>
              <p:cNvPr id="8230" name="Picture 38" descr="hinh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1824" y="744"/>
                <a:ext cx="1230" cy="6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31" name="Text Box 39"/>
              <p:cNvSpPr txBox="1">
                <a:spLocks noChangeArrowheads="1"/>
              </p:cNvSpPr>
              <p:nvPr/>
            </p:nvSpPr>
            <p:spPr bwMode="auto">
              <a:xfrm>
                <a:off x="1869" y="528"/>
                <a:ext cx="243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E</a:t>
                </a:r>
              </a:p>
            </p:txBody>
          </p:sp>
          <p:sp>
            <p:nvSpPr>
              <p:cNvPr id="8232" name="Text Box 40"/>
              <p:cNvSpPr txBox="1">
                <a:spLocks noChangeArrowheads="1"/>
              </p:cNvSpPr>
              <p:nvPr/>
            </p:nvSpPr>
            <p:spPr bwMode="auto">
              <a:xfrm>
                <a:off x="2584" y="571"/>
                <a:ext cx="200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F</a:t>
                </a:r>
              </a:p>
            </p:txBody>
          </p:sp>
          <p:sp>
            <p:nvSpPr>
              <p:cNvPr id="8233" name="Text Box 41"/>
              <p:cNvSpPr txBox="1">
                <a:spLocks noChangeArrowheads="1"/>
              </p:cNvSpPr>
              <p:nvPr/>
            </p:nvSpPr>
            <p:spPr bwMode="auto">
              <a:xfrm>
                <a:off x="2115" y="1304"/>
                <a:ext cx="201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H</a:t>
                </a:r>
              </a:p>
            </p:txBody>
          </p:sp>
          <p:sp>
            <p:nvSpPr>
              <p:cNvPr id="8234" name="Text Box 42"/>
              <p:cNvSpPr txBox="1">
                <a:spLocks noChangeArrowheads="1"/>
              </p:cNvSpPr>
              <p:nvPr/>
            </p:nvSpPr>
            <p:spPr bwMode="auto">
              <a:xfrm>
                <a:off x="2993" y="1262"/>
                <a:ext cx="223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G</a:t>
                </a:r>
              </a:p>
            </p:txBody>
          </p:sp>
          <p:sp>
            <p:nvSpPr>
              <p:cNvPr id="8235" name="Text Box 43"/>
              <p:cNvSpPr txBox="1">
                <a:spLocks noChangeArrowheads="1"/>
              </p:cNvSpPr>
              <p:nvPr/>
            </p:nvSpPr>
            <p:spPr bwMode="auto">
              <a:xfrm>
                <a:off x="2400" y="1488"/>
                <a:ext cx="338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cs typeface="Arial" charset="0"/>
                  </a:rPr>
                  <a:t>b)</a:t>
                </a:r>
              </a:p>
            </p:txBody>
          </p:sp>
          <p:sp>
            <p:nvSpPr>
              <p:cNvPr id="8236" name="Line 44"/>
              <p:cNvSpPr>
                <a:spLocks noChangeShapeType="1"/>
              </p:cNvSpPr>
              <p:nvPr/>
            </p:nvSpPr>
            <p:spPr bwMode="auto">
              <a:xfrm>
                <a:off x="2285" y="776"/>
                <a:ext cx="23" cy="1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Line 45"/>
              <p:cNvSpPr>
                <a:spLocks noChangeShapeType="1"/>
              </p:cNvSpPr>
              <p:nvPr/>
            </p:nvSpPr>
            <p:spPr bwMode="auto">
              <a:xfrm>
                <a:off x="2509" y="1294"/>
                <a:ext cx="22" cy="1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8" name="Line 46"/>
              <p:cNvSpPr>
                <a:spLocks noChangeShapeType="1"/>
              </p:cNvSpPr>
              <p:nvPr/>
            </p:nvSpPr>
            <p:spPr bwMode="auto">
              <a:xfrm>
                <a:off x="2014" y="1113"/>
                <a:ext cx="6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Line 47"/>
              <p:cNvSpPr>
                <a:spLocks noChangeShapeType="1"/>
              </p:cNvSpPr>
              <p:nvPr/>
            </p:nvSpPr>
            <p:spPr bwMode="auto">
              <a:xfrm>
                <a:off x="2026" y="1139"/>
                <a:ext cx="67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Line 48"/>
              <p:cNvSpPr>
                <a:spLocks noChangeShapeType="1"/>
              </p:cNvSpPr>
              <p:nvPr/>
            </p:nvSpPr>
            <p:spPr bwMode="auto">
              <a:xfrm>
                <a:off x="2750" y="1026"/>
                <a:ext cx="67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Line 49"/>
              <p:cNvSpPr>
                <a:spLocks noChangeShapeType="1"/>
              </p:cNvSpPr>
              <p:nvPr/>
            </p:nvSpPr>
            <p:spPr bwMode="auto">
              <a:xfrm>
                <a:off x="2775" y="1070"/>
                <a:ext cx="6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28" name="Arc 50"/>
            <p:cNvSpPr>
              <a:spLocks/>
            </p:cNvSpPr>
            <p:nvPr/>
          </p:nvSpPr>
          <p:spPr bwMode="auto">
            <a:xfrm flipV="1">
              <a:off x="2000" y="918"/>
              <a:ext cx="45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Arc 51"/>
            <p:cNvSpPr>
              <a:spLocks/>
            </p:cNvSpPr>
            <p:nvPr/>
          </p:nvSpPr>
          <p:spPr bwMode="auto">
            <a:xfrm flipV="1">
              <a:off x="2065" y="821"/>
              <a:ext cx="45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52"/>
          <p:cNvGrpSpPr>
            <a:grpSpLocks/>
          </p:cNvGrpSpPr>
          <p:nvPr/>
        </p:nvGrpSpPr>
        <p:grpSpPr bwMode="auto">
          <a:xfrm>
            <a:off x="152400" y="4038600"/>
            <a:ext cx="2971800" cy="2047875"/>
            <a:chOff x="198" y="2568"/>
            <a:chExt cx="1968" cy="1487"/>
          </a:xfrm>
        </p:grpSpPr>
        <p:sp>
          <p:nvSpPr>
            <p:cNvPr id="8213" name="Text Box 53"/>
            <p:cNvSpPr txBox="1">
              <a:spLocks noChangeArrowheads="1"/>
            </p:cNvSpPr>
            <p:nvPr/>
          </p:nvSpPr>
          <p:spPr bwMode="auto">
            <a:xfrm>
              <a:off x="198" y="3203"/>
              <a:ext cx="258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cs typeface="Arial" charset="0"/>
                </a:rPr>
                <a:t>P</a:t>
              </a:r>
            </a:p>
          </p:txBody>
        </p:sp>
        <p:sp>
          <p:nvSpPr>
            <p:cNvPr id="8214" name="Text Box 54"/>
            <p:cNvSpPr txBox="1">
              <a:spLocks noChangeArrowheads="1"/>
            </p:cNvSpPr>
            <p:nvPr/>
          </p:nvSpPr>
          <p:spPr bwMode="auto">
            <a:xfrm>
              <a:off x="771" y="3720"/>
              <a:ext cx="258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cs typeface="Arial" charset="0"/>
                </a:rPr>
                <a:t>S</a:t>
              </a:r>
            </a:p>
          </p:txBody>
        </p:sp>
        <p:graphicFrame>
          <p:nvGraphicFramePr>
            <p:cNvPr id="8194" name="Object 55"/>
            <p:cNvGraphicFramePr>
              <a:graphicFrameLocks noChangeAspect="1"/>
            </p:cNvGraphicFramePr>
            <p:nvPr/>
          </p:nvGraphicFramePr>
          <p:xfrm>
            <a:off x="408" y="2808"/>
            <a:ext cx="1686" cy="972"/>
          </p:xfrm>
          <a:graphic>
            <a:graphicData uri="http://schemas.openxmlformats.org/presentationml/2006/ole">
              <p:oleObj spid="_x0000_s8194" name="Picture" r:id="rId7" imgW="4020312" imgH="1542288" progId="Word.Picture.8">
                <p:embed/>
              </p:oleObj>
            </a:graphicData>
          </a:graphic>
        </p:graphicFrame>
        <p:sp>
          <p:nvSpPr>
            <p:cNvPr id="8215" name="Text Box 56"/>
            <p:cNvSpPr txBox="1">
              <a:spLocks noChangeArrowheads="1"/>
            </p:cNvSpPr>
            <p:nvPr/>
          </p:nvSpPr>
          <p:spPr bwMode="auto">
            <a:xfrm>
              <a:off x="778" y="2568"/>
              <a:ext cx="122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400" b="1">
                <a:cs typeface="Arial" charset="0"/>
              </a:endParaRPr>
            </a:p>
          </p:txBody>
        </p:sp>
        <p:sp>
          <p:nvSpPr>
            <p:cNvPr id="8216" name="Text Box 57"/>
            <p:cNvSpPr txBox="1">
              <a:spLocks noChangeArrowheads="1"/>
            </p:cNvSpPr>
            <p:nvPr/>
          </p:nvSpPr>
          <p:spPr bwMode="auto">
            <a:xfrm>
              <a:off x="801" y="2616"/>
              <a:ext cx="182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Q</a:t>
              </a:r>
            </a:p>
          </p:txBody>
        </p:sp>
        <p:sp>
          <p:nvSpPr>
            <p:cNvPr id="8217" name="Text Box 58"/>
            <p:cNvSpPr txBox="1">
              <a:spLocks noChangeArrowheads="1"/>
            </p:cNvSpPr>
            <p:nvPr/>
          </p:nvSpPr>
          <p:spPr bwMode="auto">
            <a:xfrm>
              <a:off x="2007" y="3240"/>
              <a:ext cx="159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R</a:t>
              </a:r>
            </a:p>
          </p:txBody>
        </p:sp>
        <p:sp>
          <p:nvSpPr>
            <p:cNvPr id="8218" name="Line 59"/>
            <p:cNvSpPr>
              <a:spLocks noChangeShapeType="1"/>
            </p:cNvSpPr>
            <p:nvPr/>
          </p:nvSpPr>
          <p:spPr bwMode="auto">
            <a:xfrm>
              <a:off x="631" y="3048"/>
              <a:ext cx="97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Line 60"/>
            <p:cNvSpPr>
              <a:spLocks noChangeShapeType="1"/>
            </p:cNvSpPr>
            <p:nvPr/>
          </p:nvSpPr>
          <p:spPr bwMode="auto">
            <a:xfrm>
              <a:off x="651" y="3013"/>
              <a:ext cx="97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Line 61"/>
            <p:cNvSpPr>
              <a:spLocks noChangeShapeType="1"/>
            </p:cNvSpPr>
            <p:nvPr/>
          </p:nvSpPr>
          <p:spPr bwMode="auto">
            <a:xfrm>
              <a:off x="1143" y="357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62"/>
            <p:cNvSpPr>
              <a:spLocks noChangeShapeType="1"/>
            </p:cNvSpPr>
            <p:nvPr/>
          </p:nvSpPr>
          <p:spPr bwMode="auto">
            <a:xfrm flipH="1">
              <a:off x="1207" y="2984"/>
              <a:ext cx="58" cy="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63"/>
            <p:cNvSpPr>
              <a:spLocks noChangeShapeType="1"/>
            </p:cNvSpPr>
            <p:nvPr/>
          </p:nvSpPr>
          <p:spPr bwMode="auto">
            <a:xfrm flipH="1">
              <a:off x="663" y="3470"/>
              <a:ext cx="66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Text Box 64"/>
            <p:cNvSpPr txBox="1">
              <a:spLocks noChangeArrowheads="1"/>
            </p:cNvSpPr>
            <p:nvPr/>
          </p:nvSpPr>
          <p:spPr bwMode="auto">
            <a:xfrm>
              <a:off x="1472" y="3624"/>
              <a:ext cx="387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cs typeface="Arial" charset="0"/>
                </a:rPr>
                <a:t>d)</a:t>
              </a:r>
            </a:p>
          </p:txBody>
        </p:sp>
        <p:sp>
          <p:nvSpPr>
            <p:cNvPr id="8224" name="Arc 65"/>
            <p:cNvSpPr>
              <a:spLocks/>
            </p:cNvSpPr>
            <p:nvPr/>
          </p:nvSpPr>
          <p:spPr bwMode="auto">
            <a:xfrm>
              <a:off x="563" y="3237"/>
              <a:ext cx="42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Line 66"/>
            <p:cNvSpPr>
              <a:spLocks noChangeShapeType="1"/>
            </p:cNvSpPr>
            <p:nvPr/>
          </p:nvSpPr>
          <p:spPr bwMode="auto">
            <a:xfrm flipH="1">
              <a:off x="687" y="3496"/>
              <a:ext cx="65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Arc 67"/>
            <p:cNvSpPr>
              <a:spLocks/>
            </p:cNvSpPr>
            <p:nvPr/>
          </p:nvSpPr>
          <p:spPr bwMode="auto">
            <a:xfrm flipV="1">
              <a:off x="581" y="3328"/>
              <a:ext cx="41" cy="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28" name="Text Box 68">
            <a:hlinkClick r:id="rId8" action="ppaction://hlinkfile"/>
          </p:cNvPr>
          <p:cNvSpPr txBox="1">
            <a:spLocks noChangeArrowheads="1"/>
          </p:cNvSpPr>
          <p:nvPr/>
        </p:nvSpPr>
        <p:spPr bwMode="auto">
          <a:xfrm>
            <a:off x="0" y="822325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  <a:cs typeface="Arial" charset="0"/>
                <a:hlinkClick r:id="rId9" action="ppaction://hlinkfile"/>
              </a:rPr>
              <a:t>4. Luyện tập :</a:t>
            </a:r>
            <a:endParaRPr lang="en-US" sz="2000" b="1" u="sng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15429" name="AutoShape 69"/>
          <p:cNvSpPr>
            <a:spLocks noChangeArrowheads="1"/>
          </p:cNvSpPr>
          <p:nvPr/>
        </p:nvSpPr>
        <p:spPr bwMode="auto">
          <a:xfrm>
            <a:off x="107950" y="3429000"/>
            <a:ext cx="1797050" cy="685800"/>
          </a:xfrm>
          <a:prstGeom prst="wedgeRoundRectCallout">
            <a:avLst>
              <a:gd name="adj1" fmla="val -20583"/>
              <a:gd name="adj2" fmla="val -100694"/>
              <a:gd name="adj3" fmla="val 16667"/>
            </a:avLst>
          </a:prstGeom>
          <a:gradFill rotWithShape="1">
            <a:gsLst>
              <a:gs pos="0">
                <a:srgbClr val="F8F8F8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cs typeface="Arial" charset="0"/>
              </a:rPr>
              <a:t>a) ABCD là hình thoi </a:t>
            </a:r>
          </a:p>
        </p:txBody>
      </p:sp>
      <p:sp>
        <p:nvSpPr>
          <p:cNvPr id="15430" name="AutoShape 70"/>
          <p:cNvSpPr>
            <a:spLocks noChangeArrowheads="1"/>
          </p:cNvSpPr>
          <p:nvPr/>
        </p:nvSpPr>
        <p:spPr bwMode="auto">
          <a:xfrm>
            <a:off x="2627313" y="3048000"/>
            <a:ext cx="2952750" cy="914400"/>
          </a:xfrm>
          <a:prstGeom prst="wedgeRectCallout">
            <a:avLst>
              <a:gd name="adj1" fmla="val 12042"/>
              <a:gd name="adj2" fmla="val -94620"/>
            </a:avLst>
          </a:prstGeom>
          <a:gradFill rotWithShape="1">
            <a:gsLst>
              <a:gs pos="0">
                <a:srgbClr val="FFCCFF"/>
              </a:gs>
              <a:gs pos="100000">
                <a:srgbClr val="F8F8F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0000FF"/>
                </a:solidFill>
                <a:cs typeface="Arial" charset="0"/>
              </a:rPr>
              <a:t>b) EFGH là hbh </a:t>
            </a:r>
          </a:p>
          <a:p>
            <a:r>
              <a:rPr lang="en-US">
                <a:solidFill>
                  <a:srgbClr val="0000FF"/>
                </a:solidFill>
                <a:cs typeface="Arial" charset="0"/>
              </a:rPr>
              <a:t>Mà EG là p/giác của góc E </a:t>
            </a:r>
          </a:p>
          <a:p>
            <a:r>
              <a:rPr lang="en-US">
                <a:solidFill>
                  <a:srgbClr val="0000FF"/>
                </a:solidFill>
                <a:cs typeface="Arial" charset="0"/>
                <a:sym typeface="Symbol" pitchFamily="18" charset="2"/>
              </a:rPr>
              <a:t> EFGH là hình thoi</a:t>
            </a:r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5431" name="AutoShape 71"/>
          <p:cNvSpPr>
            <a:spLocks noChangeArrowheads="1"/>
          </p:cNvSpPr>
          <p:nvPr/>
        </p:nvSpPr>
        <p:spPr bwMode="auto">
          <a:xfrm>
            <a:off x="6445250" y="3581400"/>
            <a:ext cx="2303463" cy="990600"/>
          </a:xfrm>
          <a:prstGeom prst="wedgeRectCallout">
            <a:avLst>
              <a:gd name="adj1" fmla="val 3134"/>
              <a:gd name="adj2" fmla="val -121634"/>
            </a:avLst>
          </a:prstGeom>
          <a:gradFill rotWithShape="1">
            <a:gsLst>
              <a:gs pos="0">
                <a:srgbClr val="FFCCFF"/>
              </a:gs>
              <a:gs pos="100000">
                <a:srgbClr val="F8F8F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0000FF"/>
                </a:solidFill>
                <a:cs typeface="Arial" charset="0"/>
                <a:sym typeface="Symbol" pitchFamily="18" charset="2"/>
              </a:rPr>
              <a:t>c) KINM là hbh </a:t>
            </a:r>
          </a:p>
          <a:p>
            <a:r>
              <a:rPr lang="en-US">
                <a:solidFill>
                  <a:srgbClr val="0000FF"/>
                </a:solidFill>
                <a:cs typeface="Arial" charset="0"/>
                <a:sym typeface="Symbol" pitchFamily="18" charset="2"/>
              </a:rPr>
              <a:t>Mà IMKI </a:t>
            </a:r>
          </a:p>
          <a:p>
            <a:r>
              <a:rPr lang="en-US">
                <a:solidFill>
                  <a:srgbClr val="0000FF"/>
                </a:solidFill>
                <a:cs typeface="Arial" charset="0"/>
                <a:sym typeface="Symbol" pitchFamily="18" charset="2"/>
              </a:rPr>
              <a:t>  KINM là h.thoi</a:t>
            </a:r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5432" name="AutoShape 72"/>
          <p:cNvSpPr>
            <a:spLocks noChangeArrowheads="1"/>
          </p:cNvSpPr>
          <p:nvPr/>
        </p:nvSpPr>
        <p:spPr bwMode="auto">
          <a:xfrm>
            <a:off x="0" y="5943600"/>
            <a:ext cx="2667000" cy="914400"/>
          </a:xfrm>
          <a:prstGeom prst="wedgeEllipseCallout">
            <a:avLst>
              <a:gd name="adj1" fmla="val 19347"/>
              <a:gd name="adj2" fmla="val -87847"/>
            </a:avLst>
          </a:prstGeom>
          <a:gradFill rotWithShape="1">
            <a:gsLst>
              <a:gs pos="0">
                <a:srgbClr val="F8F8F8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solidFill>
                  <a:srgbClr val="0000FF"/>
                </a:solidFill>
                <a:cs typeface="Arial" charset="0"/>
              </a:rPr>
              <a:t>  d) PQRS không phải là hình thoi.</a:t>
            </a:r>
          </a:p>
        </p:txBody>
      </p:sp>
      <p:sp>
        <p:nvSpPr>
          <p:cNvPr id="15433" name="AutoShape 73"/>
          <p:cNvSpPr>
            <a:spLocks noChangeArrowheads="1"/>
          </p:cNvSpPr>
          <p:nvPr/>
        </p:nvSpPr>
        <p:spPr bwMode="auto">
          <a:xfrm>
            <a:off x="6324600" y="5410200"/>
            <a:ext cx="2667000" cy="990600"/>
          </a:xfrm>
          <a:prstGeom prst="wedgeRectCallout">
            <a:avLst>
              <a:gd name="adj1" fmla="val -67977"/>
              <a:gd name="adj2" fmla="val -59616"/>
            </a:avLst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>
                <a:solidFill>
                  <a:srgbClr val="0000FF"/>
                </a:solidFill>
                <a:cs typeface="Arial" charset="0"/>
              </a:rPr>
              <a:t>Có AC = AD = BC = BD (Vì cùng bằng AB) </a:t>
            </a:r>
          </a:p>
          <a:p>
            <a:r>
              <a:rPr lang="en-US">
                <a:solidFill>
                  <a:srgbClr val="0000FF"/>
                </a:solidFill>
                <a:cs typeface="Arial" charset="0"/>
                <a:sym typeface="Symbol" pitchFamily="18" charset="2"/>
              </a:rPr>
              <a:t> ABCD là hình thoi </a:t>
            </a:r>
          </a:p>
        </p:txBody>
      </p:sp>
      <p:sp>
        <p:nvSpPr>
          <p:cNvPr id="15439" name="AutoShape 7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3000" y="0"/>
            <a:ext cx="4216400" cy="9144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54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54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6" grpId="0"/>
      <p:bldP spid="15428" grpId="0"/>
      <p:bldP spid="15429" grpId="0" animBg="1"/>
      <p:bldP spid="15430" grpId="0" animBg="1"/>
      <p:bldP spid="15431" grpId="0" animBg="1"/>
      <p:bldP spid="15432" grpId="0" animBg="1"/>
      <p:bldP spid="154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omp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3225" y="1095375"/>
            <a:ext cx="30480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74725" y="1603375"/>
            <a:ext cx="3338513" cy="682625"/>
            <a:chOff x="394" y="1491"/>
            <a:chExt cx="2103" cy="430"/>
          </a:xfrm>
        </p:grpSpPr>
        <p:sp>
          <p:nvSpPr>
            <p:cNvPr id="3" name="AutoShape 4"/>
            <p:cNvSpPr>
              <a:spLocks noChangeArrowheads="1"/>
            </p:cNvSpPr>
            <p:nvPr/>
          </p:nvSpPr>
          <p:spPr bwMode="auto">
            <a:xfrm rot="-5400000">
              <a:off x="705" y="1180"/>
              <a:ext cx="430" cy="1051"/>
            </a:xfrm>
            <a:prstGeom prst="triangle">
              <a:avLst>
                <a:gd name="adj" fmla="val 50000"/>
              </a:avLst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 rot="5400000">
              <a:off x="1757" y="1180"/>
              <a:ext cx="430" cy="105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4" name="Text Box 6"/>
          <p:cNvSpPr txBox="1">
            <a:spLocks noChangeArrowheads="1"/>
          </p:cNvSpPr>
          <p:nvPr/>
        </p:nvSpPr>
        <p:spPr bwMode="auto">
          <a:xfrm rot="10746665" flipV="1">
            <a:off x="4024313" y="1755775"/>
            <a:ext cx="85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990033"/>
                </a:solidFill>
                <a:cs typeface="Arial" charset="0"/>
              </a:rPr>
              <a:t>S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 rot="10770618" flipV="1">
            <a:off x="381000" y="1736725"/>
            <a:ext cx="85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990033"/>
                </a:solidFill>
                <a:cs typeface="Arial" charset="0"/>
              </a:rPr>
              <a:t>N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762000" y="2605088"/>
            <a:ext cx="4552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800" b="1">
                <a:solidFill>
                  <a:srgbClr val="990033"/>
                </a:solidFill>
                <a:cs typeface="Arial" charset="0"/>
              </a:rPr>
              <a:t>Kim Nam châm và la bàn</a:t>
            </a:r>
            <a:endParaRPr lang="en-US" b="1">
              <a:solidFill>
                <a:srgbClr val="990033"/>
              </a:solidFill>
              <a:cs typeface="Arial" charset="0"/>
            </a:endParaRPr>
          </a:p>
        </p:txBody>
      </p:sp>
      <p:pic>
        <p:nvPicPr>
          <p:cNvPr id="17417" name="Picture 9" descr="goi%2520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41925" y="4086225"/>
            <a:ext cx="2505075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10" descr="1207Cs06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63913" y="4086225"/>
            <a:ext cx="1881187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WordArt 11"/>
          <p:cNvSpPr>
            <a:spLocks noChangeArrowheads="1" noChangeShapeType="1" noTextEdit="1"/>
          </p:cNvSpPr>
          <p:nvPr/>
        </p:nvSpPr>
        <p:spPr bwMode="auto">
          <a:xfrm>
            <a:off x="2509838" y="6021388"/>
            <a:ext cx="3946525" cy="455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5050"/>
                  </a:solidFill>
                  <a:round/>
                  <a:headEnd/>
                  <a:tailEnd/>
                </a:ln>
                <a:solidFill>
                  <a:srgbClr val="FF5050"/>
                </a:solidFill>
                <a:latin typeface="Arial"/>
                <a:cs typeface="Arial"/>
              </a:rPr>
              <a:t>HÀNG THỔ CẨM</a:t>
            </a:r>
          </a:p>
        </p:txBody>
      </p:sp>
      <p:pic>
        <p:nvPicPr>
          <p:cNvPr id="17420" name="Picture 12" descr="4"/>
          <p:cNvPicPr>
            <a:picLocks noChangeAspect="1" noChangeArrowheads="1"/>
          </p:cNvPicPr>
          <p:nvPr/>
        </p:nvPicPr>
        <p:blipFill>
          <a:blip r:embed="rId6" cstate="print"/>
          <a:srcRect l="11839" t="-2357" r="11876" b="6137"/>
          <a:stretch>
            <a:fillRect/>
          </a:stretch>
        </p:blipFill>
        <p:spPr bwMode="auto">
          <a:xfrm>
            <a:off x="1219200" y="4048125"/>
            <a:ext cx="2124075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WordArt 13"/>
          <p:cNvSpPr>
            <a:spLocks noChangeArrowheads="1" noChangeShapeType="1" noTextEdit="1"/>
          </p:cNvSpPr>
          <p:nvPr/>
        </p:nvSpPr>
        <p:spPr bwMode="auto">
          <a:xfrm>
            <a:off x="533400" y="152400"/>
            <a:ext cx="77565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Hình thoi và cuộc sống quanh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 animBg="1"/>
      <p:bldP spid="17421" grpId="0" animBg="1"/>
      <p:bldP spid="1742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2295525" y="5943600"/>
            <a:ext cx="4173538" cy="606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TRANG TRÍ TRÊN GHẾ</a:t>
            </a:r>
          </a:p>
        </p:txBody>
      </p:sp>
      <p:pic>
        <p:nvPicPr>
          <p:cNvPr id="18435" name="Picture 3" descr="imgVie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97663" y="2073275"/>
            <a:ext cx="2028825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201216333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453" t="11398" r="28839" b="20328"/>
          <a:stretch>
            <a:fillRect/>
          </a:stretch>
        </p:blipFill>
        <p:spPr bwMode="auto">
          <a:xfrm>
            <a:off x="3810000" y="1600200"/>
            <a:ext cx="280035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BAN GHE NHUA GIA MAY CAO CAP***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1F5F8"/>
              </a:clrFrom>
              <a:clrTo>
                <a:srgbClr val="F1F5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8463" y="1455738"/>
            <a:ext cx="3049587" cy="356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533400" y="152400"/>
            <a:ext cx="77565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Hình thoi và cuộc sống quanh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8" grpId="0" animBg="1"/>
      <p:bldP spid="1843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4051300"/>
            <a:ext cx="2732088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3581400"/>
            <a:ext cx="2428875" cy="2973388"/>
            <a:chOff x="511" y="1126"/>
            <a:chExt cx="1372" cy="1998"/>
          </a:xfrm>
        </p:grpSpPr>
        <p:sp>
          <p:nvSpPr>
            <p:cNvPr id="19466" name="AutoShape 4"/>
            <p:cNvSpPr>
              <a:spLocks noChangeArrowheads="1"/>
            </p:cNvSpPr>
            <p:nvPr/>
          </p:nvSpPr>
          <p:spPr bwMode="auto">
            <a:xfrm rot="938691">
              <a:off x="1027" y="1488"/>
              <a:ext cx="54" cy="10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AutoShape 5"/>
            <p:cNvSpPr>
              <a:spLocks noChangeArrowheads="1"/>
            </p:cNvSpPr>
            <p:nvPr/>
          </p:nvSpPr>
          <p:spPr bwMode="auto">
            <a:xfrm>
              <a:off x="584" y="2476"/>
              <a:ext cx="96" cy="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AutoShape 6"/>
            <p:cNvSpPr>
              <a:spLocks noChangeArrowheads="1"/>
            </p:cNvSpPr>
            <p:nvPr/>
          </p:nvSpPr>
          <p:spPr bwMode="auto">
            <a:xfrm>
              <a:off x="584" y="1504"/>
              <a:ext cx="96" cy="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AutoShape 7"/>
            <p:cNvSpPr>
              <a:spLocks noChangeArrowheads="1"/>
            </p:cNvSpPr>
            <p:nvPr/>
          </p:nvSpPr>
          <p:spPr bwMode="auto">
            <a:xfrm>
              <a:off x="511" y="1126"/>
              <a:ext cx="103" cy="1998"/>
            </a:xfrm>
            <a:prstGeom prst="flowChartAlternateProcess">
              <a:avLst/>
            </a:prstGeom>
            <a:solidFill>
              <a:srgbClr val="C0C0C0"/>
            </a:solidFill>
            <a:ln w="76200" cmpd="tri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AutoShape 8"/>
            <p:cNvSpPr>
              <a:spLocks noChangeArrowheads="1"/>
            </p:cNvSpPr>
            <p:nvPr/>
          </p:nvSpPr>
          <p:spPr bwMode="auto">
            <a:xfrm rot="938691">
              <a:off x="757" y="1494"/>
              <a:ext cx="54" cy="10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Oval 9"/>
            <p:cNvSpPr>
              <a:spLocks noChangeArrowheads="1"/>
            </p:cNvSpPr>
            <p:nvPr/>
          </p:nvSpPr>
          <p:spPr bwMode="auto">
            <a:xfrm>
              <a:off x="635" y="2493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AutoShape 10"/>
            <p:cNvSpPr>
              <a:spLocks noChangeArrowheads="1"/>
            </p:cNvSpPr>
            <p:nvPr/>
          </p:nvSpPr>
          <p:spPr bwMode="auto">
            <a:xfrm rot="9875206">
              <a:off x="756" y="1490"/>
              <a:ext cx="54" cy="10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Oval 11"/>
            <p:cNvSpPr>
              <a:spLocks noChangeArrowheads="1"/>
            </p:cNvSpPr>
            <p:nvPr/>
          </p:nvSpPr>
          <p:spPr bwMode="auto">
            <a:xfrm>
              <a:off x="767" y="1995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Oval 12"/>
            <p:cNvSpPr>
              <a:spLocks noChangeArrowheads="1"/>
            </p:cNvSpPr>
            <p:nvPr/>
          </p:nvSpPr>
          <p:spPr bwMode="auto">
            <a:xfrm>
              <a:off x="632" y="1518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AutoShape 13"/>
            <p:cNvSpPr>
              <a:spLocks noChangeArrowheads="1"/>
            </p:cNvSpPr>
            <p:nvPr/>
          </p:nvSpPr>
          <p:spPr bwMode="auto">
            <a:xfrm rot="938691">
              <a:off x="1297" y="1488"/>
              <a:ext cx="54" cy="10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AutoShape 14"/>
            <p:cNvSpPr>
              <a:spLocks noChangeArrowheads="1"/>
            </p:cNvSpPr>
            <p:nvPr/>
          </p:nvSpPr>
          <p:spPr bwMode="auto">
            <a:xfrm rot="938691">
              <a:off x="1570" y="1488"/>
              <a:ext cx="54" cy="10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AutoShape 15"/>
            <p:cNvSpPr>
              <a:spLocks noChangeArrowheads="1"/>
            </p:cNvSpPr>
            <p:nvPr/>
          </p:nvSpPr>
          <p:spPr bwMode="auto">
            <a:xfrm rot="938691">
              <a:off x="1778" y="1959"/>
              <a:ext cx="48" cy="575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AutoShape 16"/>
            <p:cNvSpPr>
              <a:spLocks noChangeArrowheads="1"/>
            </p:cNvSpPr>
            <p:nvPr/>
          </p:nvSpPr>
          <p:spPr bwMode="auto">
            <a:xfrm rot="9875206">
              <a:off x="1776" y="1493"/>
              <a:ext cx="50" cy="560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Oval 17"/>
            <p:cNvSpPr>
              <a:spLocks noChangeArrowheads="1"/>
            </p:cNvSpPr>
            <p:nvPr/>
          </p:nvSpPr>
          <p:spPr bwMode="auto">
            <a:xfrm>
              <a:off x="899" y="2487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Oval 18"/>
            <p:cNvSpPr>
              <a:spLocks noChangeArrowheads="1"/>
            </p:cNvSpPr>
            <p:nvPr/>
          </p:nvSpPr>
          <p:spPr bwMode="auto">
            <a:xfrm>
              <a:off x="1856" y="1995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Oval 19"/>
            <p:cNvSpPr>
              <a:spLocks noChangeArrowheads="1"/>
            </p:cNvSpPr>
            <p:nvPr/>
          </p:nvSpPr>
          <p:spPr bwMode="auto">
            <a:xfrm>
              <a:off x="1721" y="1518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AutoShape 20"/>
            <p:cNvSpPr>
              <a:spLocks noChangeArrowheads="1"/>
            </p:cNvSpPr>
            <p:nvPr/>
          </p:nvSpPr>
          <p:spPr bwMode="auto">
            <a:xfrm rot="9875206">
              <a:off x="1026" y="1484"/>
              <a:ext cx="54" cy="10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AutoShape 21"/>
            <p:cNvSpPr>
              <a:spLocks noChangeArrowheads="1"/>
            </p:cNvSpPr>
            <p:nvPr/>
          </p:nvSpPr>
          <p:spPr bwMode="auto">
            <a:xfrm rot="9875206">
              <a:off x="1296" y="1484"/>
              <a:ext cx="54" cy="10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AutoShape 22"/>
            <p:cNvSpPr>
              <a:spLocks noChangeArrowheads="1"/>
            </p:cNvSpPr>
            <p:nvPr/>
          </p:nvSpPr>
          <p:spPr bwMode="auto">
            <a:xfrm rot="9875206">
              <a:off x="1569" y="1484"/>
              <a:ext cx="54" cy="1056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Oval 23"/>
            <p:cNvSpPr>
              <a:spLocks noChangeArrowheads="1"/>
            </p:cNvSpPr>
            <p:nvPr/>
          </p:nvSpPr>
          <p:spPr bwMode="auto">
            <a:xfrm>
              <a:off x="908" y="1521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Oval 24"/>
            <p:cNvSpPr>
              <a:spLocks noChangeArrowheads="1"/>
            </p:cNvSpPr>
            <p:nvPr/>
          </p:nvSpPr>
          <p:spPr bwMode="auto">
            <a:xfrm>
              <a:off x="1037" y="1995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Oval 25"/>
            <p:cNvSpPr>
              <a:spLocks noChangeArrowheads="1"/>
            </p:cNvSpPr>
            <p:nvPr/>
          </p:nvSpPr>
          <p:spPr bwMode="auto">
            <a:xfrm>
              <a:off x="1307" y="1995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Oval 26"/>
            <p:cNvSpPr>
              <a:spLocks noChangeArrowheads="1"/>
            </p:cNvSpPr>
            <p:nvPr/>
          </p:nvSpPr>
          <p:spPr bwMode="auto">
            <a:xfrm>
              <a:off x="1580" y="1995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Oval 27"/>
            <p:cNvSpPr>
              <a:spLocks noChangeArrowheads="1"/>
            </p:cNvSpPr>
            <p:nvPr/>
          </p:nvSpPr>
          <p:spPr bwMode="auto">
            <a:xfrm>
              <a:off x="1175" y="1515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28"/>
            <p:cNvSpPr>
              <a:spLocks noChangeArrowheads="1"/>
            </p:cNvSpPr>
            <p:nvPr/>
          </p:nvSpPr>
          <p:spPr bwMode="auto">
            <a:xfrm>
              <a:off x="1448" y="1515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29"/>
            <p:cNvSpPr>
              <a:spLocks noChangeArrowheads="1"/>
            </p:cNvSpPr>
            <p:nvPr/>
          </p:nvSpPr>
          <p:spPr bwMode="auto">
            <a:xfrm>
              <a:off x="1175" y="2481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30"/>
            <p:cNvSpPr>
              <a:spLocks noChangeArrowheads="1"/>
            </p:cNvSpPr>
            <p:nvPr/>
          </p:nvSpPr>
          <p:spPr bwMode="auto">
            <a:xfrm>
              <a:off x="1448" y="2484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Oval 31"/>
            <p:cNvSpPr>
              <a:spLocks noChangeArrowheads="1"/>
            </p:cNvSpPr>
            <p:nvPr/>
          </p:nvSpPr>
          <p:spPr bwMode="auto">
            <a:xfrm>
              <a:off x="1721" y="2484"/>
              <a:ext cx="27" cy="27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9488" name="Picture 32" descr="L-2"/>
          <p:cNvPicPr>
            <a:picLocks noChangeAspect="1" noChangeArrowheads="1"/>
          </p:cNvPicPr>
          <p:nvPr/>
        </p:nvPicPr>
        <p:blipFill>
          <a:blip r:embed="rId3"/>
          <a:srcRect t="8827" r="51462" b="55891"/>
          <a:stretch>
            <a:fillRect/>
          </a:stretch>
        </p:blipFill>
        <p:spPr bwMode="auto">
          <a:xfrm>
            <a:off x="6019800" y="1163638"/>
            <a:ext cx="2803525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9" name="WordArt 33"/>
          <p:cNvSpPr>
            <a:spLocks noChangeArrowheads="1" noChangeShapeType="1" noTextEdit="1"/>
          </p:cNvSpPr>
          <p:nvPr/>
        </p:nvSpPr>
        <p:spPr bwMode="auto">
          <a:xfrm>
            <a:off x="5938838" y="3429000"/>
            <a:ext cx="2595562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D60093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TRANG TRÍ TƯỜNG</a:t>
            </a:r>
            <a:endParaRPr lang="en-US" sz="3600" kern="10">
              <a:ln w="9525">
                <a:solidFill>
                  <a:srgbClr val="D60093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9490" name="WordArt 34"/>
          <p:cNvSpPr>
            <a:spLocks noChangeArrowheads="1" noChangeShapeType="1" noTextEdit="1"/>
          </p:cNvSpPr>
          <p:nvPr/>
        </p:nvSpPr>
        <p:spPr bwMode="auto">
          <a:xfrm>
            <a:off x="1158875" y="6324600"/>
            <a:ext cx="7604125" cy="306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CÁC THANH SẮT Ở CỬA  XẾP TẠO THÀNH NHỮNG HÌNH THOI</a:t>
            </a:r>
          </a:p>
        </p:txBody>
      </p:sp>
      <p:pic>
        <p:nvPicPr>
          <p:cNvPr id="19491" name="Picture 35" descr="BÔNG GIỮA TRẦN THẠCH CAO SỐ 23 (95 X 65 CM)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1505B0"/>
              </a:clrFrom>
              <a:clrTo>
                <a:srgbClr val="1505B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1306513"/>
            <a:ext cx="2973388" cy="1970087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</p:pic>
      <p:sp>
        <p:nvSpPr>
          <p:cNvPr id="19492" name="WordArt 36"/>
          <p:cNvSpPr>
            <a:spLocks noChangeArrowheads="1" noChangeShapeType="1" noTextEdit="1"/>
          </p:cNvSpPr>
          <p:nvPr/>
        </p:nvSpPr>
        <p:spPr bwMode="auto">
          <a:xfrm>
            <a:off x="990600" y="3429000"/>
            <a:ext cx="371633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"/>
                <a:cs typeface="Arial"/>
              </a:rPr>
              <a:t>BÔNG THẠCH CAO GIỮA TRẦN NHÀ</a:t>
            </a:r>
          </a:p>
        </p:txBody>
      </p:sp>
      <p:sp>
        <p:nvSpPr>
          <p:cNvPr id="19494" name="WordArt 38"/>
          <p:cNvSpPr>
            <a:spLocks noChangeArrowheads="1" noChangeShapeType="1" noTextEdit="1"/>
          </p:cNvSpPr>
          <p:nvPr/>
        </p:nvSpPr>
        <p:spPr bwMode="auto">
          <a:xfrm>
            <a:off x="533400" y="152400"/>
            <a:ext cx="77565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Hình thoi và cuộc sống quanh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9" grpId="0" animBg="1"/>
      <p:bldP spid="19490" grpId="0" animBg="1"/>
      <p:bldP spid="19492" grpId="0" animBg="1"/>
      <p:bldP spid="19494" grpId="0" animBg="1"/>
      <p:bldP spid="1949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" y="1768475"/>
            <a:ext cx="3276600" cy="1965325"/>
            <a:chOff x="2404" y="1389"/>
            <a:chExt cx="3356" cy="1844"/>
          </a:xfrm>
        </p:grpSpPr>
        <p:sp>
          <p:nvSpPr>
            <p:cNvPr id="20557" name="Text Box 3"/>
            <p:cNvSpPr txBox="1">
              <a:spLocks noChangeArrowheads="1"/>
            </p:cNvSpPr>
            <p:nvPr/>
          </p:nvSpPr>
          <p:spPr bwMode="auto">
            <a:xfrm>
              <a:off x="5354" y="2125"/>
              <a:ext cx="406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C</a:t>
              </a:r>
            </a:p>
          </p:txBody>
        </p:sp>
        <p:sp>
          <p:nvSpPr>
            <p:cNvPr id="20558" name="Line 4"/>
            <p:cNvSpPr>
              <a:spLocks noChangeShapeType="1"/>
            </p:cNvSpPr>
            <p:nvPr/>
          </p:nvSpPr>
          <p:spPr bwMode="auto">
            <a:xfrm flipH="1">
              <a:off x="2776" y="1727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9" name="Line 5"/>
            <p:cNvSpPr>
              <a:spLocks noChangeShapeType="1"/>
            </p:cNvSpPr>
            <p:nvPr/>
          </p:nvSpPr>
          <p:spPr bwMode="auto">
            <a:xfrm flipH="1">
              <a:off x="4010" y="2290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0" name="Line 6"/>
            <p:cNvSpPr>
              <a:spLocks noChangeShapeType="1"/>
            </p:cNvSpPr>
            <p:nvPr/>
          </p:nvSpPr>
          <p:spPr bwMode="auto">
            <a:xfrm>
              <a:off x="4036" y="1727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1" name="Line 7"/>
            <p:cNvSpPr>
              <a:spLocks noChangeShapeType="1"/>
            </p:cNvSpPr>
            <p:nvPr/>
          </p:nvSpPr>
          <p:spPr bwMode="auto">
            <a:xfrm>
              <a:off x="2776" y="2258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2" name="Oval 8"/>
            <p:cNvSpPr>
              <a:spLocks noChangeArrowheads="1"/>
            </p:cNvSpPr>
            <p:nvPr/>
          </p:nvSpPr>
          <p:spPr bwMode="auto">
            <a:xfrm>
              <a:off x="5252" y="2274"/>
              <a:ext cx="44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3" name="Oval 9"/>
            <p:cNvSpPr>
              <a:spLocks noChangeArrowheads="1"/>
            </p:cNvSpPr>
            <p:nvPr/>
          </p:nvSpPr>
          <p:spPr bwMode="auto">
            <a:xfrm>
              <a:off x="3992" y="2804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4" name="Oval 10"/>
            <p:cNvSpPr>
              <a:spLocks noChangeArrowheads="1"/>
            </p:cNvSpPr>
            <p:nvPr/>
          </p:nvSpPr>
          <p:spPr bwMode="auto">
            <a:xfrm>
              <a:off x="2758" y="2241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5" name="Oval 11"/>
            <p:cNvSpPr>
              <a:spLocks noChangeArrowheads="1"/>
            </p:cNvSpPr>
            <p:nvPr/>
          </p:nvSpPr>
          <p:spPr bwMode="auto">
            <a:xfrm>
              <a:off x="4019" y="1711"/>
              <a:ext cx="43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6" name="Text Box 12"/>
            <p:cNvSpPr txBox="1">
              <a:spLocks noChangeArrowheads="1"/>
            </p:cNvSpPr>
            <p:nvPr/>
          </p:nvSpPr>
          <p:spPr bwMode="auto">
            <a:xfrm>
              <a:off x="2404" y="2097"/>
              <a:ext cx="489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20567" name="Text Box 13"/>
            <p:cNvSpPr txBox="1">
              <a:spLocks noChangeArrowheads="1"/>
            </p:cNvSpPr>
            <p:nvPr/>
          </p:nvSpPr>
          <p:spPr bwMode="auto">
            <a:xfrm>
              <a:off x="3918" y="2889"/>
              <a:ext cx="489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20568" name="Text Box 14"/>
            <p:cNvSpPr txBox="1">
              <a:spLocks noChangeArrowheads="1"/>
            </p:cNvSpPr>
            <p:nvPr/>
          </p:nvSpPr>
          <p:spPr bwMode="auto">
            <a:xfrm>
              <a:off x="3801" y="1389"/>
              <a:ext cx="491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20569" name="Line 15"/>
            <p:cNvSpPr>
              <a:spLocks noChangeShapeType="1"/>
            </p:cNvSpPr>
            <p:nvPr/>
          </p:nvSpPr>
          <p:spPr bwMode="auto">
            <a:xfrm flipH="1">
              <a:off x="3450" y="2547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0" name="Line 16"/>
            <p:cNvSpPr>
              <a:spLocks noChangeShapeType="1"/>
            </p:cNvSpPr>
            <p:nvPr/>
          </p:nvSpPr>
          <p:spPr bwMode="auto">
            <a:xfrm flipH="1" flipV="1">
              <a:off x="338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1" name="Line 17"/>
            <p:cNvSpPr>
              <a:spLocks noChangeShapeType="1"/>
            </p:cNvSpPr>
            <p:nvPr/>
          </p:nvSpPr>
          <p:spPr bwMode="auto">
            <a:xfrm flipH="1">
              <a:off x="464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2" name="Line 18"/>
            <p:cNvSpPr>
              <a:spLocks noChangeShapeType="1"/>
            </p:cNvSpPr>
            <p:nvPr/>
          </p:nvSpPr>
          <p:spPr bwMode="auto">
            <a:xfrm flipH="1" flipV="1">
              <a:off x="4500" y="2571"/>
              <a:ext cx="70" cy="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228600"/>
            <a:ext cx="4216400" cy="11430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152400" y="13716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</a:t>
            </a:r>
            <a:r>
              <a:rPr lang="en-US" sz="2000"/>
              <a:t> </a:t>
            </a:r>
            <a:r>
              <a:rPr lang="en-US" sz="2000" b="1" u="sng"/>
              <a:t>Định nghĩa</a:t>
            </a:r>
            <a:endParaRPr lang="en-US" sz="2000"/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1905000" y="140017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(sgk)</a:t>
            </a: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76200" y="3581400"/>
            <a:ext cx="1981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2.</a:t>
            </a:r>
            <a:r>
              <a:rPr lang="en-US" sz="2000"/>
              <a:t> </a:t>
            </a:r>
            <a:r>
              <a:rPr lang="en-US" sz="2000" b="1" u="sng"/>
              <a:t>Tính chất</a:t>
            </a:r>
          </a:p>
          <a:p>
            <a:pPr>
              <a:spcBef>
                <a:spcPct val="50000"/>
              </a:spcBef>
            </a:pPr>
            <a:r>
              <a:rPr lang="en-US" sz="2000" b="1" u="sng"/>
              <a:t>Định lí(sgk)</a:t>
            </a:r>
            <a:endParaRPr lang="en-US" sz="2000"/>
          </a:p>
        </p:txBody>
      </p:sp>
      <p:grpSp>
        <p:nvGrpSpPr>
          <p:cNvPr id="3" name="Group 100"/>
          <p:cNvGrpSpPr>
            <a:grpSpLocks/>
          </p:cNvGrpSpPr>
          <p:nvPr/>
        </p:nvGrpSpPr>
        <p:grpSpPr bwMode="auto">
          <a:xfrm>
            <a:off x="228600" y="4298950"/>
            <a:ext cx="3657600" cy="2330450"/>
            <a:chOff x="144" y="2608"/>
            <a:chExt cx="2736" cy="1758"/>
          </a:xfrm>
        </p:grpSpPr>
        <p:sp>
          <p:nvSpPr>
            <p:cNvPr id="20507" name="Rectangle 50"/>
            <p:cNvSpPr>
              <a:spLocks noChangeArrowheads="1"/>
            </p:cNvSpPr>
            <p:nvPr/>
          </p:nvSpPr>
          <p:spPr bwMode="auto">
            <a:xfrm>
              <a:off x="1454" y="3332"/>
              <a:ext cx="108" cy="108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Text Box 51"/>
            <p:cNvSpPr txBox="1">
              <a:spLocks noChangeArrowheads="1"/>
            </p:cNvSpPr>
            <p:nvPr/>
          </p:nvSpPr>
          <p:spPr bwMode="auto">
            <a:xfrm>
              <a:off x="537" y="3447"/>
              <a:ext cx="138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20509" name="Text Box 52"/>
            <p:cNvSpPr txBox="1">
              <a:spLocks noChangeArrowheads="1"/>
            </p:cNvSpPr>
            <p:nvPr/>
          </p:nvSpPr>
          <p:spPr bwMode="auto">
            <a:xfrm>
              <a:off x="513" y="3277"/>
              <a:ext cx="138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20510" name="Text Box 53"/>
            <p:cNvSpPr txBox="1">
              <a:spLocks noChangeArrowheads="1"/>
            </p:cNvSpPr>
            <p:nvPr/>
          </p:nvSpPr>
          <p:spPr bwMode="auto">
            <a:xfrm>
              <a:off x="2194" y="3240"/>
              <a:ext cx="152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20511" name="Text Box 54"/>
            <p:cNvSpPr txBox="1">
              <a:spLocks noChangeArrowheads="1"/>
            </p:cNvSpPr>
            <p:nvPr/>
          </p:nvSpPr>
          <p:spPr bwMode="auto">
            <a:xfrm>
              <a:off x="2194" y="3415"/>
              <a:ext cx="211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20512" name="Text Box 55"/>
            <p:cNvSpPr txBox="1">
              <a:spLocks noChangeArrowheads="1"/>
            </p:cNvSpPr>
            <p:nvPr/>
          </p:nvSpPr>
          <p:spPr bwMode="auto">
            <a:xfrm>
              <a:off x="1213" y="3788"/>
              <a:ext cx="145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20513" name="Text Box 56"/>
            <p:cNvSpPr txBox="1">
              <a:spLocks noChangeArrowheads="1"/>
            </p:cNvSpPr>
            <p:nvPr/>
          </p:nvSpPr>
          <p:spPr bwMode="auto">
            <a:xfrm>
              <a:off x="1488" y="3796"/>
              <a:ext cx="171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20514" name="Arc 57"/>
            <p:cNvSpPr>
              <a:spLocks/>
            </p:cNvSpPr>
            <p:nvPr/>
          </p:nvSpPr>
          <p:spPr bwMode="auto">
            <a:xfrm rot="1373732">
              <a:off x="475" y="3348"/>
              <a:ext cx="65" cy="84"/>
            </a:xfrm>
            <a:custGeom>
              <a:avLst/>
              <a:gdLst>
                <a:gd name="T0" fmla="*/ 0 w 21600"/>
                <a:gd name="T1" fmla="*/ 0 h 22476"/>
                <a:gd name="T2" fmla="*/ 0 w 21600"/>
                <a:gd name="T3" fmla="*/ 0 h 22476"/>
                <a:gd name="T4" fmla="*/ 0 w 21600"/>
                <a:gd name="T5" fmla="*/ 0 h 2247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476"/>
                <a:gd name="T11" fmla="*/ 21600 w 21600"/>
                <a:gd name="T12" fmla="*/ 22476 h 22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476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92"/>
                    <a:pt x="21594" y="22184"/>
                    <a:pt x="21582" y="22476"/>
                  </a:cubicBezTo>
                </a:path>
                <a:path w="21600" h="22476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92"/>
                    <a:pt x="21594" y="22184"/>
                    <a:pt x="21582" y="22476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Arc 58"/>
            <p:cNvSpPr>
              <a:spLocks/>
            </p:cNvSpPr>
            <p:nvPr/>
          </p:nvSpPr>
          <p:spPr bwMode="auto">
            <a:xfrm>
              <a:off x="472" y="3435"/>
              <a:ext cx="24" cy="84"/>
            </a:xfrm>
            <a:custGeom>
              <a:avLst/>
              <a:gdLst>
                <a:gd name="T0" fmla="*/ 0 w 26861"/>
                <a:gd name="T1" fmla="*/ 0 h 40098"/>
                <a:gd name="T2" fmla="*/ 0 w 26861"/>
                <a:gd name="T3" fmla="*/ 0 h 40098"/>
                <a:gd name="T4" fmla="*/ 0 w 26861"/>
                <a:gd name="T5" fmla="*/ 0 h 40098"/>
                <a:gd name="T6" fmla="*/ 0 60000 65536"/>
                <a:gd name="T7" fmla="*/ 0 60000 65536"/>
                <a:gd name="T8" fmla="*/ 0 60000 65536"/>
                <a:gd name="T9" fmla="*/ 0 w 26861"/>
                <a:gd name="T10" fmla="*/ 0 h 40098"/>
                <a:gd name="T11" fmla="*/ 26861 w 26861"/>
                <a:gd name="T12" fmla="*/ 40098 h 400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861" h="40098" fill="none" extrusionOk="0">
                  <a:moveTo>
                    <a:pt x="16413" y="0"/>
                  </a:moveTo>
                  <a:cubicBezTo>
                    <a:pt x="22897" y="3909"/>
                    <a:pt x="26861" y="10927"/>
                    <a:pt x="26861" y="18498"/>
                  </a:cubicBezTo>
                  <a:cubicBezTo>
                    <a:pt x="26861" y="30427"/>
                    <a:pt x="17190" y="40098"/>
                    <a:pt x="5261" y="40098"/>
                  </a:cubicBezTo>
                  <a:cubicBezTo>
                    <a:pt x="3487" y="40098"/>
                    <a:pt x="1720" y="39879"/>
                    <a:pt x="-1" y="39447"/>
                  </a:cubicBezTo>
                </a:path>
                <a:path w="26861" h="40098" stroke="0" extrusionOk="0">
                  <a:moveTo>
                    <a:pt x="16413" y="0"/>
                  </a:moveTo>
                  <a:cubicBezTo>
                    <a:pt x="22897" y="3909"/>
                    <a:pt x="26861" y="10927"/>
                    <a:pt x="26861" y="18498"/>
                  </a:cubicBezTo>
                  <a:cubicBezTo>
                    <a:pt x="26861" y="30427"/>
                    <a:pt x="17190" y="40098"/>
                    <a:pt x="5261" y="40098"/>
                  </a:cubicBezTo>
                  <a:cubicBezTo>
                    <a:pt x="3487" y="40098"/>
                    <a:pt x="1720" y="39879"/>
                    <a:pt x="-1" y="39447"/>
                  </a:cubicBezTo>
                  <a:lnTo>
                    <a:pt x="5261" y="18498"/>
                  </a:lnTo>
                  <a:lnTo>
                    <a:pt x="16413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Arc 59"/>
            <p:cNvSpPr>
              <a:spLocks/>
            </p:cNvSpPr>
            <p:nvPr/>
          </p:nvSpPr>
          <p:spPr bwMode="auto">
            <a:xfrm rot="-5400000">
              <a:off x="1332" y="3919"/>
              <a:ext cx="109" cy="130"/>
            </a:xfrm>
            <a:custGeom>
              <a:avLst/>
              <a:gdLst>
                <a:gd name="T0" fmla="*/ 0 w 21600"/>
                <a:gd name="T1" fmla="*/ 0 h 20459"/>
                <a:gd name="T2" fmla="*/ 0 w 21600"/>
                <a:gd name="T3" fmla="*/ 0 h 20459"/>
                <a:gd name="T4" fmla="*/ 0 w 21600"/>
                <a:gd name="T5" fmla="*/ 0 h 2045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459"/>
                <a:gd name="T11" fmla="*/ 21600 w 21600"/>
                <a:gd name="T12" fmla="*/ 20459 h 204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459" fill="none" extrusionOk="0">
                  <a:moveTo>
                    <a:pt x="6927" y="0"/>
                  </a:moveTo>
                  <a:cubicBezTo>
                    <a:pt x="15698" y="2970"/>
                    <a:pt x="21600" y="11199"/>
                    <a:pt x="21600" y="20459"/>
                  </a:cubicBezTo>
                </a:path>
                <a:path w="21600" h="20459" stroke="0" extrusionOk="0">
                  <a:moveTo>
                    <a:pt x="6927" y="0"/>
                  </a:moveTo>
                  <a:cubicBezTo>
                    <a:pt x="15698" y="2970"/>
                    <a:pt x="21600" y="11199"/>
                    <a:pt x="21600" y="20459"/>
                  </a:cubicBezTo>
                  <a:lnTo>
                    <a:pt x="0" y="20459"/>
                  </a:lnTo>
                  <a:lnTo>
                    <a:pt x="6927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7" name="Arc 60"/>
            <p:cNvSpPr>
              <a:spLocks/>
            </p:cNvSpPr>
            <p:nvPr/>
          </p:nvSpPr>
          <p:spPr bwMode="auto">
            <a:xfrm rot="-4514346">
              <a:off x="1452" y="3987"/>
              <a:ext cx="36" cy="57"/>
            </a:xfrm>
            <a:custGeom>
              <a:avLst/>
              <a:gdLst>
                <a:gd name="T0" fmla="*/ 0 w 28669"/>
                <a:gd name="T1" fmla="*/ 0 h 40098"/>
                <a:gd name="T2" fmla="*/ 0 w 28669"/>
                <a:gd name="T3" fmla="*/ 0 h 40098"/>
                <a:gd name="T4" fmla="*/ 0 w 28669"/>
                <a:gd name="T5" fmla="*/ 0 h 40098"/>
                <a:gd name="T6" fmla="*/ 0 60000 65536"/>
                <a:gd name="T7" fmla="*/ 0 60000 65536"/>
                <a:gd name="T8" fmla="*/ 0 60000 65536"/>
                <a:gd name="T9" fmla="*/ 0 w 28669"/>
                <a:gd name="T10" fmla="*/ 0 h 40098"/>
                <a:gd name="T11" fmla="*/ 28669 w 28669"/>
                <a:gd name="T12" fmla="*/ 40098 h 400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669" h="40098" fill="none" extrusionOk="0">
                  <a:moveTo>
                    <a:pt x="18221" y="0"/>
                  </a:moveTo>
                  <a:cubicBezTo>
                    <a:pt x="24705" y="3909"/>
                    <a:pt x="28669" y="10927"/>
                    <a:pt x="28669" y="18498"/>
                  </a:cubicBezTo>
                  <a:cubicBezTo>
                    <a:pt x="28669" y="30427"/>
                    <a:pt x="18998" y="40098"/>
                    <a:pt x="7069" y="40098"/>
                  </a:cubicBezTo>
                  <a:cubicBezTo>
                    <a:pt x="4662" y="40098"/>
                    <a:pt x="2273" y="39695"/>
                    <a:pt x="0" y="38908"/>
                  </a:cubicBezTo>
                </a:path>
                <a:path w="28669" h="40098" stroke="0" extrusionOk="0">
                  <a:moveTo>
                    <a:pt x="18221" y="0"/>
                  </a:moveTo>
                  <a:cubicBezTo>
                    <a:pt x="24705" y="3909"/>
                    <a:pt x="28669" y="10927"/>
                    <a:pt x="28669" y="18498"/>
                  </a:cubicBezTo>
                  <a:cubicBezTo>
                    <a:pt x="28669" y="30427"/>
                    <a:pt x="18998" y="40098"/>
                    <a:pt x="7069" y="40098"/>
                  </a:cubicBezTo>
                  <a:cubicBezTo>
                    <a:pt x="4662" y="40098"/>
                    <a:pt x="2273" y="39695"/>
                    <a:pt x="0" y="38908"/>
                  </a:cubicBezTo>
                  <a:lnTo>
                    <a:pt x="7069" y="18498"/>
                  </a:lnTo>
                  <a:lnTo>
                    <a:pt x="18221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Arc 61"/>
            <p:cNvSpPr>
              <a:spLocks/>
            </p:cNvSpPr>
            <p:nvPr/>
          </p:nvSpPr>
          <p:spPr bwMode="auto">
            <a:xfrm rot="-5400000">
              <a:off x="1325" y="3872"/>
              <a:ext cx="104" cy="151"/>
            </a:xfrm>
            <a:custGeom>
              <a:avLst/>
              <a:gdLst>
                <a:gd name="T0" fmla="*/ 0 w 21600"/>
                <a:gd name="T1" fmla="*/ 0 h 24189"/>
                <a:gd name="T2" fmla="*/ 0 w 21600"/>
                <a:gd name="T3" fmla="*/ 0 h 24189"/>
                <a:gd name="T4" fmla="*/ 0 w 21600"/>
                <a:gd name="T5" fmla="*/ 0 h 24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189"/>
                <a:gd name="T11" fmla="*/ 21600 w 21600"/>
                <a:gd name="T12" fmla="*/ 24189 h 24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189" fill="none" extrusionOk="0">
                  <a:moveTo>
                    <a:pt x="1639" y="0"/>
                  </a:moveTo>
                  <a:cubicBezTo>
                    <a:pt x="12900" y="857"/>
                    <a:pt x="21600" y="10244"/>
                    <a:pt x="21600" y="21538"/>
                  </a:cubicBezTo>
                  <a:cubicBezTo>
                    <a:pt x="21600" y="22424"/>
                    <a:pt x="21545" y="23309"/>
                    <a:pt x="21436" y="24188"/>
                  </a:cubicBezTo>
                </a:path>
                <a:path w="21600" h="24189" stroke="0" extrusionOk="0">
                  <a:moveTo>
                    <a:pt x="1639" y="0"/>
                  </a:moveTo>
                  <a:cubicBezTo>
                    <a:pt x="12900" y="857"/>
                    <a:pt x="21600" y="10244"/>
                    <a:pt x="21600" y="21538"/>
                  </a:cubicBezTo>
                  <a:cubicBezTo>
                    <a:pt x="21600" y="22424"/>
                    <a:pt x="21545" y="23309"/>
                    <a:pt x="21436" y="24188"/>
                  </a:cubicBezTo>
                  <a:lnTo>
                    <a:pt x="0" y="21538"/>
                  </a:lnTo>
                  <a:lnTo>
                    <a:pt x="1639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Arc 62"/>
            <p:cNvSpPr>
              <a:spLocks/>
            </p:cNvSpPr>
            <p:nvPr/>
          </p:nvSpPr>
          <p:spPr bwMode="auto">
            <a:xfrm rot="-1468678">
              <a:off x="1392" y="3967"/>
              <a:ext cx="126" cy="89"/>
            </a:xfrm>
            <a:custGeom>
              <a:avLst/>
              <a:gdLst>
                <a:gd name="T0" fmla="*/ 0 w 21600"/>
                <a:gd name="T1" fmla="*/ 0 h 19818"/>
                <a:gd name="T2" fmla="*/ 0 w 21600"/>
                <a:gd name="T3" fmla="*/ 0 h 19818"/>
                <a:gd name="T4" fmla="*/ 0 w 21600"/>
                <a:gd name="T5" fmla="*/ 0 h 19818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818"/>
                <a:gd name="T11" fmla="*/ 21600 w 21600"/>
                <a:gd name="T12" fmla="*/ 19818 h 198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818" fill="none" extrusionOk="0">
                  <a:moveTo>
                    <a:pt x="12743" y="0"/>
                  </a:moveTo>
                  <a:cubicBezTo>
                    <a:pt x="18309" y="4067"/>
                    <a:pt x="21600" y="10546"/>
                    <a:pt x="21600" y="17440"/>
                  </a:cubicBezTo>
                  <a:cubicBezTo>
                    <a:pt x="21600" y="18234"/>
                    <a:pt x="21556" y="19028"/>
                    <a:pt x="21468" y="19817"/>
                  </a:cubicBezTo>
                </a:path>
                <a:path w="21600" h="19818" stroke="0" extrusionOk="0">
                  <a:moveTo>
                    <a:pt x="12743" y="0"/>
                  </a:moveTo>
                  <a:cubicBezTo>
                    <a:pt x="18309" y="4067"/>
                    <a:pt x="21600" y="10546"/>
                    <a:pt x="21600" y="17440"/>
                  </a:cubicBezTo>
                  <a:cubicBezTo>
                    <a:pt x="21600" y="18234"/>
                    <a:pt x="21556" y="19028"/>
                    <a:pt x="21468" y="19817"/>
                  </a:cubicBezTo>
                  <a:lnTo>
                    <a:pt x="0" y="17440"/>
                  </a:lnTo>
                  <a:lnTo>
                    <a:pt x="12743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Arc 63"/>
            <p:cNvSpPr>
              <a:spLocks/>
            </p:cNvSpPr>
            <p:nvPr/>
          </p:nvSpPr>
          <p:spPr bwMode="auto">
            <a:xfrm rot="10800000">
              <a:off x="2368" y="3430"/>
              <a:ext cx="32" cy="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1" name="Arc 64"/>
            <p:cNvSpPr>
              <a:spLocks/>
            </p:cNvSpPr>
            <p:nvPr/>
          </p:nvSpPr>
          <p:spPr bwMode="auto">
            <a:xfrm rot="10800000">
              <a:off x="2390" y="3359"/>
              <a:ext cx="32" cy="76"/>
            </a:xfrm>
            <a:custGeom>
              <a:avLst/>
              <a:gdLst>
                <a:gd name="T0" fmla="*/ 0 w 26861"/>
                <a:gd name="T1" fmla="*/ 0 h 40098"/>
                <a:gd name="T2" fmla="*/ 0 w 26861"/>
                <a:gd name="T3" fmla="*/ 0 h 40098"/>
                <a:gd name="T4" fmla="*/ 0 w 26861"/>
                <a:gd name="T5" fmla="*/ 0 h 40098"/>
                <a:gd name="T6" fmla="*/ 0 60000 65536"/>
                <a:gd name="T7" fmla="*/ 0 60000 65536"/>
                <a:gd name="T8" fmla="*/ 0 60000 65536"/>
                <a:gd name="T9" fmla="*/ 0 w 26861"/>
                <a:gd name="T10" fmla="*/ 0 h 40098"/>
                <a:gd name="T11" fmla="*/ 26861 w 26861"/>
                <a:gd name="T12" fmla="*/ 40098 h 400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861" h="40098" fill="none" extrusionOk="0">
                  <a:moveTo>
                    <a:pt x="16413" y="0"/>
                  </a:moveTo>
                  <a:cubicBezTo>
                    <a:pt x="22897" y="3909"/>
                    <a:pt x="26861" y="10927"/>
                    <a:pt x="26861" y="18498"/>
                  </a:cubicBezTo>
                  <a:cubicBezTo>
                    <a:pt x="26861" y="30427"/>
                    <a:pt x="17190" y="40098"/>
                    <a:pt x="5261" y="40098"/>
                  </a:cubicBezTo>
                  <a:cubicBezTo>
                    <a:pt x="3487" y="40098"/>
                    <a:pt x="1720" y="39879"/>
                    <a:pt x="-1" y="39447"/>
                  </a:cubicBezTo>
                </a:path>
                <a:path w="26861" h="40098" stroke="0" extrusionOk="0">
                  <a:moveTo>
                    <a:pt x="16413" y="0"/>
                  </a:moveTo>
                  <a:cubicBezTo>
                    <a:pt x="22897" y="3909"/>
                    <a:pt x="26861" y="10927"/>
                    <a:pt x="26861" y="18498"/>
                  </a:cubicBezTo>
                  <a:cubicBezTo>
                    <a:pt x="26861" y="30427"/>
                    <a:pt x="17190" y="40098"/>
                    <a:pt x="5261" y="40098"/>
                  </a:cubicBezTo>
                  <a:cubicBezTo>
                    <a:pt x="3487" y="40098"/>
                    <a:pt x="1720" y="39879"/>
                    <a:pt x="-1" y="39447"/>
                  </a:cubicBezTo>
                  <a:lnTo>
                    <a:pt x="5261" y="18498"/>
                  </a:lnTo>
                  <a:lnTo>
                    <a:pt x="16413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2" name="Arc 65"/>
            <p:cNvSpPr>
              <a:spLocks/>
            </p:cNvSpPr>
            <p:nvPr/>
          </p:nvSpPr>
          <p:spPr bwMode="auto">
            <a:xfrm rot="5400000">
              <a:off x="1455" y="2834"/>
              <a:ext cx="110" cy="131"/>
            </a:xfrm>
            <a:custGeom>
              <a:avLst/>
              <a:gdLst>
                <a:gd name="T0" fmla="*/ 0 w 21600"/>
                <a:gd name="T1" fmla="*/ 0 h 20459"/>
                <a:gd name="T2" fmla="*/ 0 w 21600"/>
                <a:gd name="T3" fmla="*/ 0 h 20459"/>
                <a:gd name="T4" fmla="*/ 0 w 21600"/>
                <a:gd name="T5" fmla="*/ 0 h 2045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459"/>
                <a:gd name="T11" fmla="*/ 21600 w 21600"/>
                <a:gd name="T12" fmla="*/ 20459 h 204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459" fill="none" extrusionOk="0">
                  <a:moveTo>
                    <a:pt x="6927" y="0"/>
                  </a:moveTo>
                  <a:cubicBezTo>
                    <a:pt x="15698" y="2970"/>
                    <a:pt x="21600" y="11199"/>
                    <a:pt x="21600" y="20459"/>
                  </a:cubicBezTo>
                </a:path>
                <a:path w="21600" h="20459" stroke="0" extrusionOk="0">
                  <a:moveTo>
                    <a:pt x="6927" y="0"/>
                  </a:moveTo>
                  <a:cubicBezTo>
                    <a:pt x="15698" y="2970"/>
                    <a:pt x="21600" y="11199"/>
                    <a:pt x="21600" y="20459"/>
                  </a:cubicBezTo>
                  <a:lnTo>
                    <a:pt x="0" y="20459"/>
                  </a:lnTo>
                  <a:lnTo>
                    <a:pt x="6927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3" name="Arc 66"/>
            <p:cNvSpPr>
              <a:spLocks/>
            </p:cNvSpPr>
            <p:nvPr/>
          </p:nvSpPr>
          <p:spPr bwMode="auto">
            <a:xfrm rot="6153102">
              <a:off x="1401" y="2832"/>
              <a:ext cx="31" cy="57"/>
            </a:xfrm>
            <a:custGeom>
              <a:avLst/>
              <a:gdLst>
                <a:gd name="T0" fmla="*/ 0 w 24844"/>
                <a:gd name="T1" fmla="*/ 0 h 40098"/>
                <a:gd name="T2" fmla="*/ 0 w 24844"/>
                <a:gd name="T3" fmla="*/ 0 h 40098"/>
                <a:gd name="T4" fmla="*/ 0 w 24844"/>
                <a:gd name="T5" fmla="*/ 0 h 40098"/>
                <a:gd name="T6" fmla="*/ 0 60000 65536"/>
                <a:gd name="T7" fmla="*/ 0 60000 65536"/>
                <a:gd name="T8" fmla="*/ 0 60000 65536"/>
                <a:gd name="T9" fmla="*/ 0 w 24844"/>
                <a:gd name="T10" fmla="*/ 0 h 40098"/>
                <a:gd name="T11" fmla="*/ 24844 w 24844"/>
                <a:gd name="T12" fmla="*/ 40098 h 400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44" h="40098" fill="none" extrusionOk="0">
                  <a:moveTo>
                    <a:pt x="14396" y="0"/>
                  </a:moveTo>
                  <a:cubicBezTo>
                    <a:pt x="20880" y="3909"/>
                    <a:pt x="24844" y="10927"/>
                    <a:pt x="24844" y="18498"/>
                  </a:cubicBezTo>
                  <a:cubicBezTo>
                    <a:pt x="24844" y="30427"/>
                    <a:pt x="15173" y="40098"/>
                    <a:pt x="3244" y="40098"/>
                  </a:cubicBezTo>
                  <a:cubicBezTo>
                    <a:pt x="2158" y="40098"/>
                    <a:pt x="1073" y="40016"/>
                    <a:pt x="-1" y="39853"/>
                  </a:cubicBezTo>
                </a:path>
                <a:path w="24844" h="40098" stroke="0" extrusionOk="0">
                  <a:moveTo>
                    <a:pt x="14396" y="0"/>
                  </a:moveTo>
                  <a:cubicBezTo>
                    <a:pt x="20880" y="3909"/>
                    <a:pt x="24844" y="10927"/>
                    <a:pt x="24844" y="18498"/>
                  </a:cubicBezTo>
                  <a:cubicBezTo>
                    <a:pt x="24844" y="30427"/>
                    <a:pt x="15173" y="40098"/>
                    <a:pt x="3244" y="40098"/>
                  </a:cubicBezTo>
                  <a:cubicBezTo>
                    <a:pt x="2158" y="40098"/>
                    <a:pt x="1073" y="40016"/>
                    <a:pt x="-1" y="39853"/>
                  </a:cubicBezTo>
                  <a:lnTo>
                    <a:pt x="3244" y="18498"/>
                  </a:lnTo>
                  <a:lnTo>
                    <a:pt x="14396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Arc 67"/>
            <p:cNvSpPr>
              <a:spLocks/>
            </p:cNvSpPr>
            <p:nvPr/>
          </p:nvSpPr>
          <p:spPr bwMode="auto">
            <a:xfrm rot="5679860">
              <a:off x="1465" y="2861"/>
              <a:ext cx="102" cy="140"/>
            </a:xfrm>
            <a:custGeom>
              <a:avLst/>
              <a:gdLst>
                <a:gd name="T0" fmla="*/ 0 w 21597"/>
                <a:gd name="T1" fmla="*/ 0 h 21538"/>
                <a:gd name="T2" fmla="*/ 0 w 21597"/>
                <a:gd name="T3" fmla="*/ 0 h 21538"/>
                <a:gd name="T4" fmla="*/ 0 w 21597"/>
                <a:gd name="T5" fmla="*/ 0 h 21538"/>
                <a:gd name="T6" fmla="*/ 0 60000 65536"/>
                <a:gd name="T7" fmla="*/ 0 60000 65536"/>
                <a:gd name="T8" fmla="*/ 0 60000 65536"/>
                <a:gd name="T9" fmla="*/ 0 w 21597"/>
                <a:gd name="T10" fmla="*/ 0 h 21538"/>
                <a:gd name="T11" fmla="*/ 21597 w 21597"/>
                <a:gd name="T12" fmla="*/ 21538 h 215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97" h="21538" fill="none" extrusionOk="0">
                  <a:moveTo>
                    <a:pt x="1639" y="0"/>
                  </a:moveTo>
                  <a:cubicBezTo>
                    <a:pt x="12763" y="847"/>
                    <a:pt x="21412" y="10026"/>
                    <a:pt x="21597" y="21180"/>
                  </a:cubicBezTo>
                </a:path>
                <a:path w="21597" h="21538" stroke="0" extrusionOk="0">
                  <a:moveTo>
                    <a:pt x="1639" y="0"/>
                  </a:moveTo>
                  <a:cubicBezTo>
                    <a:pt x="12763" y="847"/>
                    <a:pt x="21412" y="10026"/>
                    <a:pt x="21597" y="21180"/>
                  </a:cubicBezTo>
                  <a:lnTo>
                    <a:pt x="0" y="21538"/>
                  </a:lnTo>
                  <a:lnTo>
                    <a:pt x="1639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5" name="Arc 68"/>
            <p:cNvSpPr>
              <a:spLocks/>
            </p:cNvSpPr>
            <p:nvPr/>
          </p:nvSpPr>
          <p:spPr bwMode="auto">
            <a:xfrm rot="8556720">
              <a:off x="1369" y="2810"/>
              <a:ext cx="147" cy="96"/>
            </a:xfrm>
            <a:custGeom>
              <a:avLst/>
              <a:gdLst>
                <a:gd name="T0" fmla="*/ 0 w 21600"/>
                <a:gd name="T1" fmla="*/ 0 h 21484"/>
                <a:gd name="T2" fmla="*/ 0 w 21600"/>
                <a:gd name="T3" fmla="*/ 0 h 21484"/>
                <a:gd name="T4" fmla="*/ 0 w 21600"/>
                <a:gd name="T5" fmla="*/ 0 h 214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484"/>
                <a:gd name="T11" fmla="*/ 21600 w 21600"/>
                <a:gd name="T12" fmla="*/ 21484 h 214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484" fill="none" extrusionOk="0">
                  <a:moveTo>
                    <a:pt x="14940" y="0"/>
                  </a:moveTo>
                  <a:cubicBezTo>
                    <a:pt x="19194" y="4074"/>
                    <a:pt x="21600" y="9708"/>
                    <a:pt x="21600" y="15599"/>
                  </a:cubicBezTo>
                  <a:cubicBezTo>
                    <a:pt x="21600" y="17588"/>
                    <a:pt x="21325" y="19569"/>
                    <a:pt x="20782" y="21483"/>
                  </a:cubicBezTo>
                </a:path>
                <a:path w="21600" h="21484" stroke="0" extrusionOk="0">
                  <a:moveTo>
                    <a:pt x="14940" y="0"/>
                  </a:moveTo>
                  <a:cubicBezTo>
                    <a:pt x="19194" y="4074"/>
                    <a:pt x="21600" y="9708"/>
                    <a:pt x="21600" y="15599"/>
                  </a:cubicBezTo>
                  <a:cubicBezTo>
                    <a:pt x="21600" y="17588"/>
                    <a:pt x="21325" y="19569"/>
                    <a:pt x="20782" y="21483"/>
                  </a:cubicBezTo>
                  <a:lnTo>
                    <a:pt x="0" y="15599"/>
                  </a:lnTo>
                  <a:lnTo>
                    <a:pt x="14940" y="0"/>
                  </a:ln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6" name="Text Box 69"/>
            <p:cNvSpPr txBox="1">
              <a:spLocks noChangeArrowheads="1"/>
            </p:cNvSpPr>
            <p:nvPr/>
          </p:nvSpPr>
          <p:spPr bwMode="auto">
            <a:xfrm>
              <a:off x="1478" y="2923"/>
              <a:ext cx="144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20527" name="Text Box 70"/>
            <p:cNvSpPr txBox="1">
              <a:spLocks noChangeArrowheads="1"/>
            </p:cNvSpPr>
            <p:nvPr/>
          </p:nvSpPr>
          <p:spPr bwMode="auto">
            <a:xfrm>
              <a:off x="1256" y="2883"/>
              <a:ext cx="165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20528" name="AutoShape 71"/>
            <p:cNvSpPr>
              <a:spLocks noChangeArrowheads="1"/>
            </p:cNvSpPr>
            <p:nvPr/>
          </p:nvSpPr>
          <p:spPr bwMode="auto">
            <a:xfrm>
              <a:off x="333" y="2812"/>
              <a:ext cx="2241" cy="1258"/>
            </a:xfrm>
            <a:prstGeom prst="diamond">
              <a:avLst/>
            </a:prstGeom>
            <a:noFill/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9" name="Line 72"/>
            <p:cNvSpPr>
              <a:spLocks noChangeShapeType="1"/>
            </p:cNvSpPr>
            <p:nvPr/>
          </p:nvSpPr>
          <p:spPr bwMode="auto">
            <a:xfrm>
              <a:off x="870" y="3070"/>
              <a:ext cx="74" cy="83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73"/>
            <p:cNvSpPr>
              <a:spLocks noChangeShapeType="1"/>
            </p:cNvSpPr>
            <p:nvPr/>
          </p:nvSpPr>
          <p:spPr bwMode="auto">
            <a:xfrm>
              <a:off x="1959" y="3715"/>
              <a:ext cx="106" cy="83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Line 74"/>
            <p:cNvSpPr>
              <a:spLocks noChangeShapeType="1"/>
            </p:cNvSpPr>
            <p:nvPr/>
          </p:nvSpPr>
          <p:spPr bwMode="auto">
            <a:xfrm flipH="1">
              <a:off x="1888" y="3041"/>
              <a:ext cx="86" cy="82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Line 75"/>
            <p:cNvSpPr>
              <a:spLocks noChangeShapeType="1"/>
            </p:cNvSpPr>
            <p:nvPr/>
          </p:nvSpPr>
          <p:spPr bwMode="auto">
            <a:xfrm flipH="1">
              <a:off x="882" y="3731"/>
              <a:ext cx="70" cy="90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3" name="Text Box 76"/>
            <p:cNvSpPr txBox="1">
              <a:spLocks noChangeArrowheads="1"/>
            </p:cNvSpPr>
            <p:nvPr/>
          </p:nvSpPr>
          <p:spPr bwMode="auto">
            <a:xfrm>
              <a:off x="144" y="3362"/>
              <a:ext cx="276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660066"/>
                  </a:solidFill>
                </a:rPr>
                <a:t>A</a:t>
              </a:r>
            </a:p>
          </p:txBody>
        </p:sp>
        <p:sp>
          <p:nvSpPr>
            <p:cNvPr id="20534" name="Text Box 77"/>
            <p:cNvSpPr txBox="1">
              <a:spLocks noChangeArrowheads="1"/>
            </p:cNvSpPr>
            <p:nvPr/>
          </p:nvSpPr>
          <p:spPr bwMode="auto">
            <a:xfrm>
              <a:off x="2605" y="3362"/>
              <a:ext cx="27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660066"/>
                  </a:solidFill>
                </a:rPr>
                <a:t>C</a:t>
              </a:r>
            </a:p>
          </p:txBody>
        </p:sp>
        <p:sp>
          <p:nvSpPr>
            <p:cNvPr id="20535" name="Text Box 78"/>
            <p:cNvSpPr txBox="1">
              <a:spLocks noChangeArrowheads="1"/>
            </p:cNvSpPr>
            <p:nvPr/>
          </p:nvSpPr>
          <p:spPr bwMode="auto">
            <a:xfrm>
              <a:off x="1396" y="2608"/>
              <a:ext cx="27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660066"/>
                  </a:solidFill>
                </a:rPr>
                <a:t>B</a:t>
              </a:r>
            </a:p>
          </p:txBody>
        </p:sp>
        <p:sp>
          <p:nvSpPr>
            <p:cNvPr id="20536" name="Text Box 79"/>
            <p:cNvSpPr txBox="1">
              <a:spLocks noChangeArrowheads="1"/>
            </p:cNvSpPr>
            <p:nvPr/>
          </p:nvSpPr>
          <p:spPr bwMode="auto">
            <a:xfrm>
              <a:off x="1374" y="4089"/>
              <a:ext cx="27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660066"/>
                  </a:solidFill>
                </a:rPr>
                <a:t>D</a:t>
              </a:r>
            </a:p>
          </p:txBody>
        </p:sp>
        <p:sp>
          <p:nvSpPr>
            <p:cNvPr id="20537" name="Text Box 80"/>
            <p:cNvSpPr txBox="1">
              <a:spLocks noChangeArrowheads="1"/>
            </p:cNvSpPr>
            <p:nvPr/>
          </p:nvSpPr>
          <p:spPr bwMode="auto">
            <a:xfrm>
              <a:off x="1443" y="3425"/>
              <a:ext cx="19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660066"/>
                  </a:solidFill>
                </a:rPr>
                <a:t>O</a:t>
              </a:r>
            </a:p>
          </p:txBody>
        </p:sp>
        <p:grpSp>
          <p:nvGrpSpPr>
            <p:cNvPr id="20538" name="Group 81"/>
            <p:cNvGrpSpPr>
              <a:grpSpLocks/>
            </p:cNvGrpSpPr>
            <p:nvPr/>
          </p:nvGrpSpPr>
          <p:grpSpPr bwMode="auto">
            <a:xfrm>
              <a:off x="341" y="3376"/>
              <a:ext cx="2235" cy="115"/>
              <a:chOff x="1758" y="3036"/>
              <a:chExt cx="2235" cy="115"/>
            </a:xfrm>
          </p:grpSpPr>
          <p:sp>
            <p:nvSpPr>
              <p:cNvPr id="20552" name="Line 82"/>
              <p:cNvSpPr>
                <a:spLocks noChangeShapeType="1"/>
              </p:cNvSpPr>
              <p:nvPr/>
            </p:nvSpPr>
            <p:spPr bwMode="auto">
              <a:xfrm>
                <a:off x="1758" y="3101"/>
                <a:ext cx="2235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3" name="Line 83"/>
              <p:cNvSpPr>
                <a:spLocks noChangeShapeType="1"/>
              </p:cNvSpPr>
              <p:nvPr/>
            </p:nvSpPr>
            <p:spPr bwMode="auto">
              <a:xfrm>
                <a:off x="2299" y="3036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4" name="Line 84"/>
              <p:cNvSpPr>
                <a:spLocks noChangeShapeType="1"/>
              </p:cNvSpPr>
              <p:nvPr/>
            </p:nvSpPr>
            <p:spPr bwMode="auto">
              <a:xfrm>
                <a:off x="2341" y="3036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5" name="Line 85"/>
              <p:cNvSpPr>
                <a:spLocks noChangeShapeType="1"/>
              </p:cNvSpPr>
              <p:nvPr/>
            </p:nvSpPr>
            <p:spPr bwMode="auto">
              <a:xfrm>
                <a:off x="3331" y="3036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6" name="Line 86"/>
              <p:cNvSpPr>
                <a:spLocks noChangeShapeType="1"/>
              </p:cNvSpPr>
              <p:nvPr/>
            </p:nvSpPr>
            <p:spPr bwMode="auto">
              <a:xfrm>
                <a:off x="3372" y="3036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39" name="Group 87"/>
            <p:cNvGrpSpPr>
              <a:grpSpLocks/>
            </p:cNvGrpSpPr>
            <p:nvPr/>
          </p:nvGrpSpPr>
          <p:grpSpPr bwMode="auto">
            <a:xfrm>
              <a:off x="1401" y="2823"/>
              <a:ext cx="98" cy="1256"/>
              <a:chOff x="2822" y="2478"/>
              <a:chExt cx="98" cy="1256"/>
            </a:xfrm>
          </p:grpSpPr>
          <p:sp>
            <p:nvSpPr>
              <p:cNvPr id="20547" name="Line 88"/>
              <p:cNvSpPr>
                <a:spLocks noChangeShapeType="1"/>
              </p:cNvSpPr>
              <p:nvPr/>
            </p:nvSpPr>
            <p:spPr bwMode="auto">
              <a:xfrm>
                <a:off x="2870" y="2478"/>
                <a:ext cx="0" cy="1256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8" name="Line 89"/>
              <p:cNvSpPr>
                <a:spLocks noChangeShapeType="1"/>
              </p:cNvSpPr>
              <p:nvPr/>
            </p:nvSpPr>
            <p:spPr bwMode="auto">
              <a:xfrm flipH="1">
                <a:off x="2822" y="2775"/>
                <a:ext cx="95" cy="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9" name="Line 90"/>
              <p:cNvSpPr>
                <a:spLocks noChangeShapeType="1"/>
              </p:cNvSpPr>
              <p:nvPr/>
            </p:nvSpPr>
            <p:spPr bwMode="auto">
              <a:xfrm>
                <a:off x="2822" y="2769"/>
                <a:ext cx="90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0" name="Line 91"/>
              <p:cNvSpPr>
                <a:spLocks noChangeShapeType="1"/>
              </p:cNvSpPr>
              <p:nvPr/>
            </p:nvSpPr>
            <p:spPr bwMode="auto">
              <a:xfrm flipH="1">
                <a:off x="2825" y="3369"/>
                <a:ext cx="95" cy="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1" name="Line 92"/>
              <p:cNvSpPr>
                <a:spLocks noChangeShapeType="1"/>
              </p:cNvSpPr>
              <p:nvPr/>
            </p:nvSpPr>
            <p:spPr bwMode="auto">
              <a:xfrm>
                <a:off x="2825" y="3363"/>
                <a:ext cx="89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40" name="Arc 93"/>
            <p:cNvSpPr>
              <a:spLocks/>
            </p:cNvSpPr>
            <p:nvPr/>
          </p:nvSpPr>
          <p:spPr bwMode="auto">
            <a:xfrm rot="1373732">
              <a:off x="431" y="3374"/>
              <a:ext cx="93" cy="139"/>
            </a:xfrm>
            <a:custGeom>
              <a:avLst/>
              <a:gdLst>
                <a:gd name="T0" fmla="*/ 0 w 26347"/>
                <a:gd name="T1" fmla="*/ 0 h 40138"/>
                <a:gd name="T2" fmla="*/ 0 w 26347"/>
                <a:gd name="T3" fmla="*/ 0 h 40138"/>
                <a:gd name="T4" fmla="*/ 0 w 26347"/>
                <a:gd name="T5" fmla="*/ 0 h 40138"/>
                <a:gd name="T6" fmla="*/ 0 60000 65536"/>
                <a:gd name="T7" fmla="*/ 0 60000 65536"/>
                <a:gd name="T8" fmla="*/ 0 60000 65536"/>
                <a:gd name="T9" fmla="*/ 0 w 26347"/>
                <a:gd name="T10" fmla="*/ 0 h 40138"/>
                <a:gd name="T11" fmla="*/ 26347 w 26347"/>
                <a:gd name="T12" fmla="*/ 40138 h 401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347" h="40138" fill="none" extrusionOk="0">
                  <a:moveTo>
                    <a:pt x="0" y="528"/>
                  </a:moveTo>
                  <a:cubicBezTo>
                    <a:pt x="1557" y="177"/>
                    <a:pt x="3150" y="-1"/>
                    <a:pt x="4747" y="0"/>
                  </a:cubicBezTo>
                  <a:cubicBezTo>
                    <a:pt x="16676" y="0"/>
                    <a:pt x="26347" y="9670"/>
                    <a:pt x="26347" y="21600"/>
                  </a:cubicBezTo>
                  <a:cubicBezTo>
                    <a:pt x="26347" y="29198"/>
                    <a:pt x="22354" y="36238"/>
                    <a:pt x="15833" y="40138"/>
                  </a:cubicBezTo>
                </a:path>
                <a:path w="26347" h="40138" stroke="0" extrusionOk="0">
                  <a:moveTo>
                    <a:pt x="0" y="528"/>
                  </a:moveTo>
                  <a:cubicBezTo>
                    <a:pt x="1557" y="177"/>
                    <a:pt x="3150" y="-1"/>
                    <a:pt x="4747" y="0"/>
                  </a:cubicBezTo>
                  <a:cubicBezTo>
                    <a:pt x="16676" y="0"/>
                    <a:pt x="26347" y="9670"/>
                    <a:pt x="26347" y="21600"/>
                  </a:cubicBezTo>
                  <a:cubicBezTo>
                    <a:pt x="26347" y="29198"/>
                    <a:pt x="22354" y="36238"/>
                    <a:pt x="15833" y="40138"/>
                  </a:cubicBezTo>
                  <a:lnTo>
                    <a:pt x="4747" y="21600"/>
                  </a:lnTo>
                  <a:lnTo>
                    <a:pt x="0" y="528"/>
                  </a:lnTo>
                  <a:close/>
                </a:path>
              </a:pathLst>
            </a:cu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1" name="Arc 94"/>
            <p:cNvSpPr>
              <a:spLocks/>
            </p:cNvSpPr>
            <p:nvPr/>
          </p:nvSpPr>
          <p:spPr bwMode="auto">
            <a:xfrm rot="1373732" flipH="1" flipV="1">
              <a:off x="2369" y="3363"/>
              <a:ext cx="122" cy="138"/>
            </a:xfrm>
            <a:custGeom>
              <a:avLst/>
              <a:gdLst>
                <a:gd name="T0" fmla="*/ 0 w 35191"/>
                <a:gd name="T1" fmla="*/ 0 h 40138"/>
                <a:gd name="T2" fmla="*/ 0 w 35191"/>
                <a:gd name="T3" fmla="*/ 0 h 40138"/>
                <a:gd name="T4" fmla="*/ 0 w 35191"/>
                <a:gd name="T5" fmla="*/ 0 h 40138"/>
                <a:gd name="T6" fmla="*/ 0 60000 65536"/>
                <a:gd name="T7" fmla="*/ 0 60000 65536"/>
                <a:gd name="T8" fmla="*/ 0 60000 65536"/>
                <a:gd name="T9" fmla="*/ 0 w 35191"/>
                <a:gd name="T10" fmla="*/ 0 h 40138"/>
                <a:gd name="T11" fmla="*/ 35191 w 35191"/>
                <a:gd name="T12" fmla="*/ 40138 h 401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191" h="40138" fill="none" extrusionOk="0">
                  <a:moveTo>
                    <a:pt x="-1" y="4811"/>
                  </a:moveTo>
                  <a:cubicBezTo>
                    <a:pt x="3845" y="1698"/>
                    <a:pt x="8643" y="-1"/>
                    <a:pt x="13591" y="0"/>
                  </a:cubicBezTo>
                  <a:cubicBezTo>
                    <a:pt x="25520" y="0"/>
                    <a:pt x="35191" y="9670"/>
                    <a:pt x="35191" y="21600"/>
                  </a:cubicBezTo>
                  <a:cubicBezTo>
                    <a:pt x="35191" y="29198"/>
                    <a:pt x="31198" y="36238"/>
                    <a:pt x="24677" y="40138"/>
                  </a:cubicBezTo>
                </a:path>
                <a:path w="35191" h="40138" stroke="0" extrusionOk="0">
                  <a:moveTo>
                    <a:pt x="-1" y="4811"/>
                  </a:moveTo>
                  <a:cubicBezTo>
                    <a:pt x="3845" y="1698"/>
                    <a:pt x="8643" y="-1"/>
                    <a:pt x="13591" y="0"/>
                  </a:cubicBezTo>
                  <a:cubicBezTo>
                    <a:pt x="25520" y="0"/>
                    <a:pt x="35191" y="9670"/>
                    <a:pt x="35191" y="21600"/>
                  </a:cubicBezTo>
                  <a:cubicBezTo>
                    <a:pt x="35191" y="29198"/>
                    <a:pt x="31198" y="36238"/>
                    <a:pt x="24677" y="40138"/>
                  </a:cubicBezTo>
                  <a:lnTo>
                    <a:pt x="13591" y="21600"/>
                  </a:lnTo>
                  <a:lnTo>
                    <a:pt x="-1" y="4811"/>
                  </a:lnTo>
                  <a:close/>
                </a:path>
              </a:pathLst>
            </a:cu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2" name="Arc 95"/>
            <p:cNvSpPr>
              <a:spLocks/>
            </p:cNvSpPr>
            <p:nvPr/>
          </p:nvSpPr>
          <p:spPr bwMode="auto">
            <a:xfrm rot="8556720">
              <a:off x="1352" y="2803"/>
              <a:ext cx="222" cy="188"/>
            </a:xfrm>
            <a:custGeom>
              <a:avLst/>
              <a:gdLst>
                <a:gd name="T0" fmla="*/ 0 w 36222"/>
                <a:gd name="T1" fmla="*/ 0 h 31651"/>
                <a:gd name="T2" fmla="*/ 0 w 36222"/>
                <a:gd name="T3" fmla="*/ 0 h 31651"/>
                <a:gd name="T4" fmla="*/ 0 w 36222"/>
                <a:gd name="T5" fmla="*/ 0 h 31651"/>
                <a:gd name="T6" fmla="*/ 0 60000 65536"/>
                <a:gd name="T7" fmla="*/ 0 60000 65536"/>
                <a:gd name="T8" fmla="*/ 0 60000 65536"/>
                <a:gd name="T9" fmla="*/ 0 w 36222"/>
                <a:gd name="T10" fmla="*/ 0 h 31651"/>
                <a:gd name="T11" fmla="*/ 36222 w 36222"/>
                <a:gd name="T12" fmla="*/ 31651 h 316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222" h="31651" fill="none" extrusionOk="0">
                  <a:moveTo>
                    <a:pt x="-1" y="5701"/>
                  </a:moveTo>
                  <a:cubicBezTo>
                    <a:pt x="3986" y="2035"/>
                    <a:pt x="9205" y="-1"/>
                    <a:pt x="14622" y="0"/>
                  </a:cubicBezTo>
                  <a:cubicBezTo>
                    <a:pt x="26551" y="0"/>
                    <a:pt x="36222" y="9670"/>
                    <a:pt x="36222" y="21600"/>
                  </a:cubicBezTo>
                  <a:cubicBezTo>
                    <a:pt x="36222" y="25101"/>
                    <a:pt x="35370" y="28551"/>
                    <a:pt x="33741" y="31651"/>
                  </a:cubicBezTo>
                </a:path>
                <a:path w="36222" h="31651" stroke="0" extrusionOk="0">
                  <a:moveTo>
                    <a:pt x="-1" y="5701"/>
                  </a:moveTo>
                  <a:cubicBezTo>
                    <a:pt x="3986" y="2035"/>
                    <a:pt x="9205" y="-1"/>
                    <a:pt x="14622" y="0"/>
                  </a:cubicBezTo>
                  <a:cubicBezTo>
                    <a:pt x="26551" y="0"/>
                    <a:pt x="36222" y="9670"/>
                    <a:pt x="36222" y="21600"/>
                  </a:cubicBezTo>
                  <a:cubicBezTo>
                    <a:pt x="36222" y="25101"/>
                    <a:pt x="35370" y="28551"/>
                    <a:pt x="33741" y="31651"/>
                  </a:cubicBezTo>
                  <a:lnTo>
                    <a:pt x="14622" y="21600"/>
                  </a:lnTo>
                  <a:lnTo>
                    <a:pt x="-1" y="5701"/>
                  </a:lnTo>
                  <a:close/>
                </a:path>
              </a:pathLst>
            </a:cu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3" name="Arc 96"/>
            <p:cNvSpPr>
              <a:spLocks/>
            </p:cNvSpPr>
            <p:nvPr/>
          </p:nvSpPr>
          <p:spPr bwMode="auto">
            <a:xfrm rot="8556720" flipH="1" flipV="1">
              <a:off x="1350" y="3903"/>
              <a:ext cx="195" cy="173"/>
            </a:xfrm>
            <a:custGeom>
              <a:avLst/>
              <a:gdLst>
                <a:gd name="T0" fmla="*/ 0 w 36222"/>
                <a:gd name="T1" fmla="*/ 0 h 31651"/>
                <a:gd name="T2" fmla="*/ 0 w 36222"/>
                <a:gd name="T3" fmla="*/ 0 h 31651"/>
                <a:gd name="T4" fmla="*/ 0 w 36222"/>
                <a:gd name="T5" fmla="*/ 0 h 31651"/>
                <a:gd name="T6" fmla="*/ 0 60000 65536"/>
                <a:gd name="T7" fmla="*/ 0 60000 65536"/>
                <a:gd name="T8" fmla="*/ 0 60000 65536"/>
                <a:gd name="T9" fmla="*/ 0 w 36222"/>
                <a:gd name="T10" fmla="*/ 0 h 31651"/>
                <a:gd name="T11" fmla="*/ 36222 w 36222"/>
                <a:gd name="T12" fmla="*/ 31651 h 316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222" h="31651" fill="none" extrusionOk="0">
                  <a:moveTo>
                    <a:pt x="-1" y="5701"/>
                  </a:moveTo>
                  <a:cubicBezTo>
                    <a:pt x="3986" y="2035"/>
                    <a:pt x="9205" y="-1"/>
                    <a:pt x="14622" y="0"/>
                  </a:cubicBezTo>
                  <a:cubicBezTo>
                    <a:pt x="26551" y="0"/>
                    <a:pt x="36222" y="9670"/>
                    <a:pt x="36222" y="21600"/>
                  </a:cubicBezTo>
                  <a:cubicBezTo>
                    <a:pt x="36222" y="25101"/>
                    <a:pt x="35370" y="28551"/>
                    <a:pt x="33741" y="31651"/>
                  </a:cubicBezTo>
                </a:path>
                <a:path w="36222" h="31651" stroke="0" extrusionOk="0">
                  <a:moveTo>
                    <a:pt x="-1" y="5701"/>
                  </a:moveTo>
                  <a:cubicBezTo>
                    <a:pt x="3986" y="2035"/>
                    <a:pt x="9205" y="-1"/>
                    <a:pt x="14622" y="0"/>
                  </a:cubicBezTo>
                  <a:cubicBezTo>
                    <a:pt x="26551" y="0"/>
                    <a:pt x="36222" y="9670"/>
                    <a:pt x="36222" y="21600"/>
                  </a:cubicBezTo>
                  <a:cubicBezTo>
                    <a:pt x="36222" y="25101"/>
                    <a:pt x="35370" y="28551"/>
                    <a:pt x="33741" y="31651"/>
                  </a:cubicBezTo>
                  <a:lnTo>
                    <a:pt x="14622" y="21600"/>
                  </a:lnTo>
                  <a:lnTo>
                    <a:pt x="-1" y="5701"/>
                  </a:lnTo>
                  <a:close/>
                </a:path>
              </a:pathLst>
            </a:cu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4" name="Arc 97"/>
            <p:cNvSpPr>
              <a:spLocks/>
            </p:cNvSpPr>
            <p:nvPr/>
          </p:nvSpPr>
          <p:spPr bwMode="auto">
            <a:xfrm rot="8556720" flipH="1" flipV="1">
              <a:off x="1379" y="3957"/>
              <a:ext cx="133" cy="119"/>
            </a:xfrm>
            <a:custGeom>
              <a:avLst/>
              <a:gdLst>
                <a:gd name="T0" fmla="*/ 0 w 36222"/>
                <a:gd name="T1" fmla="*/ 0 h 31651"/>
                <a:gd name="T2" fmla="*/ 0 w 36222"/>
                <a:gd name="T3" fmla="*/ 0 h 31651"/>
                <a:gd name="T4" fmla="*/ 0 w 36222"/>
                <a:gd name="T5" fmla="*/ 0 h 31651"/>
                <a:gd name="T6" fmla="*/ 0 60000 65536"/>
                <a:gd name="T7" fmla="*/ 0 60000 65536"/>
                <a:gd name="T8" fmla="*/ 0 60000 65536"/>
                <a:gd name="T9" fmla="*/ 0 w 36222"/>
                <a:gd name="T10" fmla="*/ 0 h 31651"/>
                <a:gd name="T11" fmla="*/ 36222 w 36222"/>
                <a:gd name="T12" fmla="*/ 31651 h 316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222" h="31651" fill="none" extrusionOk="0">
                  <a:moveTo>
                    <a:pt x="-1" y="5701"/>
                  </a:moveTo>
                  <a:cubicBezTo>
                    <a:pt x="3986" y="2035"/>
                    <a:pt x="9205" y="-1"/>
                    <a:pt x="14622" y="0"/>
                  </a:cubicBezTo>
                  <a:cubicBezTo>
                    <a:pt x="26551" y="0"/>
                    <a:pt x="36222" y="9670"/>
                    <a:pt x="36222" y="21600"/>
                  </a:cubicBezTo>
                  <a:cubicBezTo>
                    <a:pt x="36222" y="25101"/>
                    <a:pt x="35370" y="28551"/>
                    <a:pt x="33741" y="31651"/>
                  </a:cubicBezTo>
                </a:path>
                <a:path w="36222" h="31651" stroke="0" extrusionOk="0">
                  <a:moveTo>
                    <a:pt x="-1" y="5701"/>
                  </a:moveTo>
                  <a:cubicBezTo>
                    <a:pt x="3986" y="2035"/>
                    <a:pt x="9205" y="-1"/>
                    <a:pt x="14622" y="0"/>
                  </a:cubicBezTo>
                  <a:cubicBezTo>
                    <a:pt x="26551" y="0"/>
                    <a:pt x="36222" y="9670"/>
                    <a:pt x="36222" y="21600"/>
                  </a:cubicBezTo>
                  <a:cubicBezTo>
                    <a:pt x="36222" y="25101"/>
                    <a:pt x="35370" y="28551"/>
                    <a:pt x="33741" y="31651"/>
                  </a:cubicBezTo>
                  <a:lnTo>
                    <a:pt x="14622" y="21600"/>
                  </a:lnTo>
                  <a:lnTo>
                    <a:pt x="-1" y="5701"/>
                  </a:lnTo>
                  <a:close/>
                </a:path>
              </a:pathLst>
            </a:cu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5" name="Arc 98"/>
            <p:cNvSpPr>
              <a:spLocks/>
            </p:cNvSpPr>
            <p:nvPr/>
          </p:nvSpPr>
          <p:spPr bwMode="auto">
            <a:xfrm rot="8556720">
              <a:off x="1380" y="2808"/>
              <a:ext cx="155" cy="128"/>
            </a:xfrm>
            <a:custGeom>
              <a:avLst/>
              <a:gdLst>
                <a:gd name="T0" fmla="*/ 0 w 36222"/>
                <a:gd name="T1" fmla="*/ 0 h 31651"/>
                <a:gd name="T2" fmla="*/ 0 w 36222"/>
                <a:gd name="T3" fmla="*/ 0 h 31651"/>
                <a:gd name="T4" fmla="*/ 0 w 36222"/>
                <a:gd name="T5" fmla="*/ 0 h 31651"/>
                <a:gd name="T6" fmla="*/ 0 60000 65536"/>
                <a:gd name="T7" fmla="*/ 0 60000 65536"/>
                <a:gd name="T8" fmla="*/ 0 60000 65536"/>
                <a:gd name="T9" fmla="*/ 0 w 36222"/>
                <a:gd name="T10" fmla="*/ 0 h 31651"/>
                <a:gd name="T11" fmla="*/ 36222 w 36222"/>
                <a:gd name="T12" fmla="*/ 31651 h 316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222" h="31651" fill="none" extrusionOk="0">
                  <a:moveTo>
                    <a:pt x="-1" y="5701"/>
                  </a:moveTo>
                  <a:cubicBezTo>
                    <a:pt x="3986" y="2035"/>
                    <a:pt x="9205" y="-1"/>
                    <a:pt x="14622" y="0"/>
                  </a:cubicBezTo>
                  <a:cubicBezTo>
                    <a:pt x="26551" y="0"/>
                    <a:pt x="36222" y="9670"/>
                    <a:pt x="36222" y="21600"/>
                  </a:cubicBezTo>
                  <a:cubicBezTo>
                    <a:pt x="36222" y="25101"/>
                    <a:pt x="35370" y="28551"/>
                    <a:pt x="33741" y="31651"/>
                  </a:cubicBezTo>
                </a:path>
                <a:path w="36222" h="31651" stroke="0" extrusionOk="0">
                  <a:moveTo>
                    <a:pt x="-1" y="5701"/>
                  </a:moveTo>
                  <a:cubicBezTo>
                    <a:pt x="3986" y="2035"/>
                    <a:pt x="9205" y="-1"/>
                    <a:pt x="14622" y="0"/>
                  </a:cubicBezTo>
                  <a:cubicBezTo>
                    <a:pt x="26551" y="0"/>
                    <a:pt x="36222" y="9670"/>
                    <a:pt x="36222" y="21600"/>
                  </a:cubicBezTo>
                  <a:cubicBezTo>
                    <a:pt x="36222" y="25101"/>
                    <a:pt x="35370" y="28551"/>
                    <a:pt x="33741" y="31651"/>
                  </a:cubicBezTo>
                  <a:lnTo>
                    <a:pt x="14622" y="21600"/>
                  </a:lnTo>
                  <a:lnTo>
                    <a:pt x="-1" y="5701"/>
                  </a:lnTo>
                  <a:close/>
                </a:path>
              </a:pathLst>
            </a:custGeom>
            <a:noFill/>
            <a:ln w="28575">
              <a:solidFill>
                <a:srgbClr val="66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6" name="Oval 99"/>
            <p:cNvSpPr>
              <a:spLocks noChangeArrowheads="1"/>
            </p:cNvSpPr>
            <p:nvPr/>
          </p:nvSpPr>
          <p:spPr bwMode="auto">
            <a:xfrm>
              <a:off x="1441" y="3424"/>
              <a:ext cx="28" cy="28"/>
            </a:xfrm>
            <a:prstGeom prst="ellipse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8" name="Line 101"/>
          <p:cNvSpPr>
            <a:spLocks noChangeShapeType="1"/>
          </p:cNvSpPr>
          <p:nvPr/>
        </p:nvSpPr>
        <p:spPr bwMode="auto">
          <a:xfrm flipH="1">
            <a:off x="3962400" y="19812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5202" name="Group 146"/>
          <p:cNvGraphicFramePr>
            <a:graphicFrameLocks noGrp="1"/>
          </p:cNvGraphicFramePr>
          <p:nvPr/>
        </p:nvGraphicFramePr>
        <p:xfrm>
          <a:off x="4191000" y="1981200"/>
          <a:ext cx="4648200" cy="2346325"/>
        </p:xfrm>
        <a:graphic>
          <a:graphicData uri="http://schemas.openxmlformats.org/drawingml/2006/table">
            <a:tbl>
              <a:tblPr/>
              <a:tblGrid>
                <a:gridCol w="581025"/>
                <a:gridCol w="4067175"/>
              </a:tblGrid>
              <a:tr h="609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ABCD là hình thoi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6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  <a:sym typeface="Wingdings 3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  <a:sym typeface="Wingdings 3" pitchFamily="18" charset="2"/>
                        </a:rPr>
                        <a:t>AC lµ ®­êng ph©n gi¸c cña gãc 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  <a:sym typeface="Wingdings 3" pitchFamily="18" charset="2"/>
                        </a:rPr>
                        <a:t>BD lµ ®­êng ph©n gi¸c cña gãc B CA lµ ®­êng ph©n gi¸c cña gãc C DB lµ ®­êng ph©n gi¸c cña gãc D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177" name="Text Box 121"/>
          <p:cNvSpPr txBox="1">
            <a:spLocks noChangeArrowheads="1"/>
          </p:cNvSpPr>
          <p:nvPr/>
        </p:nvSpPr>
        <p:spPr bwMode="auto">
          <a:xfrm>
            <a:off x="4724400" y="2667000"/>
            <a:ext cx="166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AC      BD</a:t>
            </a:r>
          </a:p>
        </p:txBody>
      </p:sp>
      <p:grpSp>
        <p:nvGrpSpPr>
          <p:cNvPr id="6" name="Group 122"/>
          <p:cNvGrpSpPr>
            <a:grpSpLocks/>
          </p:cNvGrpSpPr>
          <p:nvPr/>
        </p:nvGrpSpPr>
        <p:grpSpPr bwMode="auto">
          <a:xfrm>
            <a:off x="5257800" y="2743200"/>
            <a:ext cx="231775" cy="203200"/>
            <a:chOff x="3016" y="1379"/>
            <a:chExt cx="146" cy="128"/>
          </a:xfrm>
        </p:grpSpPr>
        <p:sp>
          <p:nvSpPr>
            <p:cNvPr id="20505" name="Line 123"/>
            <p:cNvSpPr>
              <a:spLocks noChangeShapeType="1"/>
            </p:cNvSpPr>
            <p:nvPr/>
          </p:nvSpPr>
          <p:spPr bwMode="auto">
            <a:xfrm>
              <a:off x="3093" y="1379"/>
              <a:ext cx="0" cy="1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124"/>
            <p:cNvSpPr>
              <a:spLocks noChangeShapeType="1"/>
            </p:cNvSpPr>
            <p:nvPr/>
          </p:nvSpPr>
          <p:spPr bwMode="auto">
            <a:xfrm rot="-5400000">
              <a:off x="3089" y="1429"/>
              <a:ext cx="0" cy="1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203" name="Text Box 147"/>
          <p:cNvSpPr txBox="1">
            <a:spLocks noChangeArrowheads="1"/>
          </p:cNvSpPr>
          <p:nvPr/>
        </p:nvSpPr>
        <p:spPr bwMode="auto">
          <a:xfrm>
            <a:off x="4114800" y="4419600"/>
            <a:ext cx="403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3. </a:t>
            </a:r>
            <a:r>
              <a:rPr lang="en-US" sz="2000" b="1" u="sng"/>
              <a:t>Dấu hiệu nhận biết hình thoi</a:t>
            </a:r>
            <a:r>
              <a:rPr lang="en-US" sz="2000" b="1"/>
              <a:t>: (sgk)</a:t>
            </a:r>
          </a:p>
        </p:txBody>
      </p:sp>
      <p:sp>
        <p:nvSpPr>
          <p:cNvPr id="45204" name="Text Box 148"/>
          <p:cNvSpPr txBox="1">
            <a:spLocks noChangeArrowheads="1"/>
          </p:cNvSpPr>
          <p:nvPr/>
        </p:nvSpPr>
        <p:spPr bwMode="auto">
          <a:xfrm>
            <a:off x="4191000" y="55626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cs typeface="Arial" charset="0"/>
              </a:rPr>
              <a:t>Bài tập 73:</a:t>
            </a:r>
            <a:r>
              <a:rPr lang="en-US" sz="2000" b="1">
                <a:cs typeface="Arial" charset="0"/>
              </a:rPr>
              <a:t> (SGK</a:t>
            </a:r>
            <a:r>
              <a:rPr lang="en-US" sz="2000">
                <a:cs typeface="Arial" charset="0"/>
              </a:rPr>
              <a:t>)</a:t>
            </a:r>
          </a:p>
        </p:txBody>
      </p:sp>
      <p:sp>
        <p:nvSpPr>
          <p:cNvPr id="45205" name="Text Box 149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4191000" y="5165725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cs typeface="Arial" charset="0"/>
              </a:rPr>
              <a:t>4.</a:t>
            </a:r>
            <a:r>
              <a:rPr lang="en-US" sz="2000" u="sng">
                <a:cs typeface="Arial" charset="0"/>
              </a:rPr>
              <a:t> Luyện tập</a:t>
            </a: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4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5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6" grpId="0"/>
      <p:bldP spid="45077" grpId="0"/>
      <p:bldP spid="45079" grpId="0"/>
      <p:bldP spid="45177" grpId="0"/>
      <p:bldP spid="45203" grpId="0"/>
      <p:bldP spid="45204" grpId="0"/>
      <p:bldP spid="4520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990600" y="2835275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-Tập vẽ hình thoi</a:t>
            </a:r>
          </a:p>
        </p:txBody>
      </p:sp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>
            <a:off x="990600" y="381000"/>
            <a:ext cx="7315200" cy="1676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kern="10">
                <a:ln w="31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Hướng dẫn về nhà</a:t>
            </a:r>
            <a:endParaRPr lang="en-US" sz="3600" kern="10">
              <a:ln w="31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066800" y="34290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- Làm các bài tập sgk: 74, 75, 76, 77 trang 106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066800" y="40386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- Chuẩn bị  luyện tập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990600" y="22098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Học thuộc định nghĩa, tính chất, dấu hiệu nhận biết của hình thoi.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8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3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6" grpId="0"/>
      <p:bldP spid="49157" grpId="0"/>
      <p:bldP spid="491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2"/>
          <p:cNvGrpSpPr>
            <a:grpSpLocks/>
          </p:cNvGrpSpPr>
          <p:nvPr/>
        </p:nvGrpSpPr>
        <p:grpSpPr bwMode="auto">
          <a:xfrm>
            <a:off x="0" y="1706563"/>
            <a:ext cx="4267200" cy="2484437"/>
            <a:chOff x="2404" y="1389"/>
            <a:chExt cx="3356" cy="1759"/>
          </a:xfrm>
        </p:grpSpPr>
        <p:sp>
          <p:nvSpPr>
            <p:cNvPr id="1035" name="Text Box 3"/>
            <p:cNvSpPr txBox="1">
              <a:spLocks noChangeArrowheads="1"/>
            </p:cNvSpPr>
            <p:nvPr/>
          </p:nvSpPr>
          <p:spPr bwMode="auto">
            <a:xfrm>
              <a:off x="5354" y="2125"/>
              <a:ext cx="406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C</a:t>
              </a:r>
            </a:p>
          </p:txBody>
        </p:sp>
        <p:sp>
          <p:nvSpPr>
            <p:cNvPr id="1036" name="Line 4"/>
            <p:cNvSpPr>
              <a:spLocks noChangeShapeType="1"/>
            </p:cNvSpPr>
            <p:nvPr/>
          </p:nvSpPr>
          <p:spPr bwMode="auto">
            <a:xfrm flipH="1">
              <a:off x="2776" y="1727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Line 5"/>
            <p:cNvSpPr>
              <a:spLocks noChangeShapeType="1"/>
            </p:cNvSpPr>
            <p:nvPr/>
          </p:nvSpPr>
          <p:spPr bwMode="auto">
            <a:xfrm flipH="1">
              <a:off x="4010" y="2290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Line 6"/>
            <p:cNvSpPr>
              <a:spLocks noChangeShapeType="1"/>
            </p:cNvSpPr>
            <p:nvPr/>
          </p:nvSpPr>
          <p:spPr bwMode="auto">
            <a:xfrm>
              <a:off x="4036" y="1727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Line 7"/>
            <p:cNvSpPr>
              <a:spLocks noChangeShapeType="1"/>
            </p:cNvSpPr>
            <p:nvPr/>
          </p:nvSpPr>
          <p:spPr bwMode="auto">
            <a:xfrm>
              <a:off x="2776" y="2258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Oval 8"/>
            <p:cNvSpPr>
              <a:spLocks noChangeArrowheads="1"/>
            </p:cNvSpPr>
            <p:nvPr/>
          </p:nvSpPr>
          <p:spPr bwMode="auto">
            <a:xfrm>
              <a:off x="5252" y="2274"/>
              <a:ext cx="44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Oval 9"/>
            <p:cNvSpPr>
              <a:spLocks noChangeArrowheads="1"/>
            </p:cNvSpPr>
            <p:nvPr/>
          </p:nvSpPr>
          <p:spPr bwMode="auto">
            <a:xfrm>
              <a:off x="3992" y="2804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Oval 10"/>
            <p:cNvSpPr>
              <a:spLocks noChangeArrowheads="1"/>
            </p:cNvSpPr>
            <p:nvPr/>
          </p:nvSpPr>
          <p:spPr bwMode="auto">
            <a:xfrm>
              <a:off x="2758" y="2241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Oval 11"/>
            <p:cNvSpPr>
              <a:spLocks noChangeArrowheads="1"/>
            </p:cNvSpPr>
            <p:nvPr/>
          </p:nvSpPr>
          <p:spPr bwMode="auto">
            <a:xfrm>
              <a:off x="4019" y="1711"/>
              <a:ext cx="43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Text Box 12"/>
            <p:cNvSpPr txBox="1">
              <a:spLocks noChangeArrowheads="1"/>
            </p:cNvSpPr>
            <p:nvPr/>
          </p:nvSpPr>
          <p:spPr bwMode="auto">
            <a:xfrm>
              <a:off x="2404" y="2097"/>
              <a:ext cx="489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1045" name="Text Box 13"/>
            <p:cNvSpPr txBox="1">
              <a:spLocks noChangeArrowheads="1"/>
            </p:cNvSpPr>
            <p:nvPr/>
          </p:nvSpPr>
          <p:spPr bwMode="auto">
            <a:xfrm>
              <a:off x="3918" y="2889"/>
              <a:ext cx="49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1046" name="Text Box 14"/>
            <p:cNvSpPr txBox="1">
              <a:spLocks noChangeArrowheads="1"/>
            </p:cNvSpPr>
            <p:nvPr/>
          </p:nvSpPr>
          <p:spPr bwMode="auto">
            <a:xfrm>
              <a:off x="3800" y="1389"/>
              <a:ext cx="491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1047" name="Line 15"/>
            <p:cNvSpPr>
              <a:spLocks noChangeShapeType="1"/>
            </p:cNvSpPr>
            <p:nvPr/>
          </p:nvSpPr>
          <p:spPr bwMode="auto">
            <a:xfrm flipH="1">
              <a:off x="3450" y="2547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16"/>
            <p:cNvSpPr>
              <a:spLocks noChangeShapeType="1"/>
            </p:cNvSpPr>
            <p:nvPr/>
          </p:nvSpPr>
          <p:spPr bwMode="auto">
            <a:xfrm flipH="1" flipV="1">
              <a:off x="338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17"/>
            <p:cNvSpPr>
              <a:spLocks noChangeShapeType="1"/>
            </p:cNvSpPr>
            <p:nvPr/>
          </p:nvSpPr>
          <p:spPr bwMode="auto">
            <a:xfrm flipH="1">
              <a:off x="464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Line 18"/>
            <p:cNvSpPr>
              <a:spLocks noChangeShapeType="1"/>
            </p:cNvSpPr>
            <p:nvPr/>
          </p:nvSpPr>
          <p:spPr bwMode="auto">
            <a:xfrm flipH="1" flipV="1">
              <a:off x="4500" y="2571"/>
              <a:ext cx="70" cy="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8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228600"/>
            <a:ext cx="4216400" cy="11430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  <p:sp>
        <p:nvSpPr>
          <p:cNvPr id="1030" name="Text Box 25"/>
          <p:cNvSpPr txBox="1">
            <a:spLocks noChangeArrowheads="1"/>
          </p:cNvSpPr>
          <p:nvPr/>
        </p:nvSpPr>
        <p:spPr bwMode="auto">
          <a:xfrm>
            <a:off x="228600" y="13716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</a:t>
            </a:r>
            <a:r>
              <a:rPr lang="en-US" sz="2000"/>
              <a:t> </a:t>
            </a:r>
            <a:r>
              <a:rPr lang="en-US" sz="2000" b="1" u="sng"/>
              <a:t>Định nghĩa</a:t>
            </a:r>
            <a:endParaRPr lang="en-US" sz="2000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1905000" y="140017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(sgk)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152400" y="4129088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Tứ giác ABCD là hình thoi</a:t>
            </a:r>
          </a:p>
        </p:txBody>
      </p:sp>
      <p:graphicFrame>
        <p:nvGraphicFramePr>
          <p:cNvPr id="31772" name="Object 28"/>
          <p:cNvGraphicFramePr>
            <a:graphicFrameLocks noChangeAspect="1"/>
          </p:cNvGraphicFramePr>
          <p:nvPr/>
        </p:nvGraphicFramePr>
        <p:xfrm>
          <a:off x="3276600" y="4171950"/>
          <a:ext cx="457200" cy="365125"/>
        </p:xfrm>
        <a:graphic>
          <a:graphicData uri="http://schemas.openxmlformats.org/presentationml/2006/ole">
            <p:oleObj spid="_x0000_s1026" name="Equation" r:id="rId4" imgW="190417" imgH="152334" progId="Equation.DSMT4">
              <p:embed/>
            </p:oleObj>
          </a:graphicData>
        </a:graphic>
      </p:graphicFrame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771900" y="4143375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AB = BC = CD = DA </a:t>
            </a:r>
          </a:p>
        </p:txBody>
      </p:sp>
      <p:graphicFrame>
        <p:nvGraphicFramePr>
          <p:cNvPr id="31774" name="Object 30"/>
          <p:cNvGraphicFramePr>
            <a:graphicFrameLocks noChangeAspect="1"/>
          </p:cNvGraphicFramePr>
          <p:nvPr/>
        </p:nvGraphicFramePr>
        <p:xfrm>
          <a:off x="3276600" y="4191000"/>
          <a:ext cx="692150" cy="381000"/>
        </p:xfrm>
        <a:graphic>
          <a:graphicData uri="http://schemas.openxmlformats.org/presentationml/2006/ole">
            <p:oleObj spid="_x0000_s1027" name="Equation" r:id="rId5" imgW="215713" imgH="152268" progId="Equation.DSMT4">
              <p:embed/>
            </p:oleObj>
          </a:graphicData>
        </a:graphic>
      </p:graphicFrame>
      <p:sp>
        <p:nvSpPr>
          <p:cNvPr id="31775" name="AutoShape 31"/>
          <p:cNvSpPr>
            <a:spLocks noChangeArrowheads="1"/>
          </p:cNvSpPr>
          <p:nvPr/>
        </p:nvSpPr>
        <p:spPr bwMode="auto">
          <a:xfrm>
            <a:off x="4724400" y="2057400"/>
            <a:ext cx="4114800" cy="1371600"/>
          </a:xfrm>
          <a:prstGeom prst="cloudCallout">
            <a:avLst>
              <a:gd name="adj1" fmla="val -74074"/>
              <a:gd name="adj2" fmla="val 45255"/>
            </a:avLst>
          </a:prstGeom>
          <a:solidFill>
            <a:srgbClr val="C8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D60093"/>
                </a:solidFill>
              </a:rPr>
              <a:t>Chứng minh rằng tứ giác ABCD cũng là một hình bình hành?</a:t>
            </a: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0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0" grpId="0"/>
      <p:bldP spid="31771" grpId="0"/>
      <p:bldP spid="31773" grpId="0"/>
      <p:bldP spid="3177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6477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u="sng"/>
              <a:t>Bài 74:</a:t>
            </a:r>
            <a:r>
              <a:rPr lang="en-US" sz="2200"/>
              <a:t>  (SGK- T106)</a:t>
            </a:r>
          </a:p>
        </p:txBody>
      </p:sp>
      <p:sp>
        <p:nvSpPr>
          <p:cNvPr id="9225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822960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Hai đường chéo của một hình thoi bằng 8cm và 10cm. Cạnh của hình thoi bằng giá trị nào trong các giá trị sau:</a:t>
            </a:r>
          </a:p>
          <a:p>
            <a:pPr>
              <a:spcBef>
                <a:spcPct val="50000"/>
              </a:spcBef>
            </a:pPr>
            <a:r>
              <a:rPr lang="en-US" sz="2200"/>
              <a:t>A.  6cm                 B.                             C.                        D. 9cm</a:t>
            </a:r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3276600" y="2300288"/>
          <a:ext cx="838200" cy="369887"/>
        </p:xfrm>
        <a:graphic>
          <a:graphicData uri="http://schemas.openxmlformats.org/presentationml/2006/ole">
            <p:oleObj spid="_x0000_s9218" name="Equation" r:id="rId3" imgW="545863" imgH="241195" progId="Equation.DSMT4">
              <p:embed/>
            </p:oleObj>
          </a:graphicData>
        </a:graphic>
      </p:graphicFrame>
      <p:graphicFrame>
        <p:nvGraphicFramePr>
          <p:cNvPr id="9219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5943600" y="2286000"/>
          <a:ext cx="914400" cy="365125"/>
        </p:xfrm>
        <a:graphic>
          <a:graphicData uri="http://schemas.openxmlformats.org/presentationml/2006/ole">
            <p:oleObj spid="_x0000_s9219" name="Equation" r:id="rId4" imgW="634725" imgH="253890" progId="Equation.DSMT4">
              <p:embed/>
            </p:oleObj>
          </a:graphicData>
        </a:graphic>
      </p:graphicFrame>
      <p:graphicFrame>
        <p:nvGraphicFramePr>
          <p:cNvPr id="9279" name="Object 63"/>
          <p:cNvGraphicFramePr>
            <a:graphicFrameLocks noChangeAspect="1"/>
          </p:cNvGraphicFramePr>
          <p:nvPr>
            <p:ph sz="quarter" idx="3"/>
          </p:nvPr>
        </p:nvGraphicFramePr>
        <p:xfrm>
          <a:off x="1828800" y="4419600"/>
          <a:ext cx="312738" cy="457200"/>
        </p:xfrm>
        <a:graphic>
          <a:graphicData uri="http://schemas.openxmlformats.org/presentationml/2006/ole">
            <p:oleObj spid="_x0000_s9220" name="Equation" r:id="rId5" imgW="139639" imgH="203112" progId="Equation.DSMT4">
              <p:embed/>
            </p:oleObj>
          </a:graphicData>
        </a:graphic>
      </p:graphicFrame>
      <p:grpSp>
        <p:nvGrpSpPr>
          <p:cNvPr id="9226" name="Group 33"/>
          <p:cNvGrpSpPr>
            <a:grpSpLocks/>
          </p:cNvGrpSpPr>
          <p:nvPr/>
        </p:nvGrpSpPr>
        <p:grpSpPr bwMode="auto">
          <a:xfrm>
            <a:off x="4649788" y="2919413"/>
            <a:ext cx="3579812" cy="2601912"/>
            <a:chOff x="793" y="1071"/>
            <a:chExt cx="1919" cy="1242"/>
          </a:xfrm>
        </p:grpSpPr>
        <p:sp>
          <p:nvSpPr>
            <p:cNvPr id="9232" name="Line 34"/>
            <p:cNvSpPr>
              <a:spLocks noChangeShapeType="1"/>
            </p:cNvSpPr>
            <p:nvPr/>
          </p:nvSpPr>
          <p:spPr bwMode="auto">
            <a:xfrm flipH="1">
              <a:off x="1047" y="1329"/>
              <a:ext cx="686" cy="39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35"/>
            <p:cNvSpPr>
              <a:spLocks noChangeShapeType="1"/>
            </p:cNvSpPr>
            <p:nvPr/>
          </p:nvSpPr>
          <p:spPr bwMode="auto">
            <a:xfrm flipH="1">
              <a:off x="1705" y="1761"/>
              <a:ext cx="686" cy="39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36"/>
            <p:cNvSpPr>
              <a:spLocks noChangeShapeType="1"/>
            </p:cNvSpPr>
            <p:nvPr/>
          </p:nvSpPr>
          <p:spPr bwMode="auto">
            <a:xfrm>
              <a:off x="1741" y="1329"/>
              <a:ext cx="671" cy="42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37"/>
            <p:cNvSpPr>
              <a:spLocks noChangeShapeType="1"/>
            </p:cNvSpPr>
            <p:nvPr/>
          </p:nvSpPr>
          <p:spPr bwMode="auto">
            <a:xfrm>
              <a:off x="1030" y="1730"/>
              <a:ext cx="671" cy="42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Text Box 38"/>
            <p:cNvSpPr txBox="1">
              <a:spLocks noChangeArrowheads="1"/>
            </p:cNvSpPr>
            <p:nvPr/>
          </p:nvSpPr>
          <p:spPr bwMode="auto">
            <a:xfrm>
              <a:off x="2446" y="1606"/>
              <a:ext cx="266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C</a:t>
              </a:r>
            </a:p>
          </p:txBody>
        </p:sp>
        <p:sp>
          <p:nvSpPr>
            <p:cNvPr id="9237" name="Text Box 39"/>
            <p:cNvSpPr txBox="1">
              <a:spLocks noChangeArrowheads="1"/>
            </p:cNvSpPr>
            <p:nvPr/>
          </p:nvSpPr>
          <p:spPr bwMode="auto">
            <a:xfrm>
              <a:off x="793" y="1613"/>
              <a:ext cx="266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9238" name="Text Box 40"/>
            <p:cNvSpPr txBox="1">
              <a:spLocks noChangeArrowheads="1"/>
            </p:cNvSpPr>
            <p:nvPr/>
          </p:nvSpPr>
          <p:spPr bwMode="auto">
            <a:xfrm>
              <a:off x="1595" y="2138"/>
              <a:ext cx="267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9239" name="Text Box 41"/>
            <p:cNvSpPr txBox="1">
              <a:spLocks noChangeArrowheads="1"/>
            </p:cNvSpPr>
            <p:nvPr/>
          </p:nvSpPr>
          <p:spPr bwMode="auto">
            <a:xfrm>
              <a:off x="1610" y="1071"/>
              <a:ext cx="267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9240" name="Line 42"/>
            <p:cNvSpPr>
              <a:spLocks noChangeShapeType="1"/>
            </p:cNvSpPr>
            <p:nvPr/>
          </p:nvSpPr>
          <p:spPr bwMode="auto">
            <a:xfrm>
              <a:off x="1032" y="1727"/>
              <a:ext cx="1371" cy="2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43"/>
            <p:cNvSpPr>
              <a:spLocks noChangeShapeType="1"/>
            </p:cNvSpPr>
            <p:nvPr/>
          </p:nvSpPr>
          <p:spPr bwMode="auto">
            <a:xfrm flipH="1">
              <a:off x="1722" y="1319"/>
              <a:ext cx="10" cy="81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Oval 44"/>
            <p:cNvSpPr>
              <a:spLocks noChangeArrowheads="1"/>
            </p:cNvSpPr>
            <p:nvPr/>
          </p:nvSpPr>
          <p:spPr bwMode="auto">
            <a:xfrm>
              <a:off x="1718" y="1721"/>
              <a:ext cx="23" cy="3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Text Box 45"/>
            <p:cNvSpPr txBox="1">
              <a:spLocks noChangeArrowheads="1"/>
            </p:cNvSpPr>
            <p:nvPr/>
          </p:nvSpPr>
          <p:spPr bwMode="auto">
            <a:xfrm>
              <a:off x="1718" y="1559"/>
              <a:ext cx="266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O</a:t>
              </a:r>
            </a:p>
          </p:txBody>
        </p:sp>
        <p:sp>
          <p:nvSpPr>
            <p:cNvPr id="9244" name="Freeform 46"/>
            <p:cNvSpPr>
              <a:spLocks/>
            </p:cNvSpPr>
            <p:nvPr/>
          </p:nvSpPr>
          <p:spPr bwMode="auto">
            <a:xfrm>
              <a:off x="1638" y="1649"/>
              <a:ext cx="102" cy="77"/>
            </a:xfrm>
            <a:custGeom>
              <a:avLst/>
              <a:gdLst>
                <a:gd name="T0" fmla="*/ 0 w 102"/>
                <a:gd name="T1" fmla="*/ 77 h 77"/>
                <a:gd name="T2" fmla="*/ 0 w 102"/>
                <a:gd name="T3" fmla="*/ 0 h 77"/>
                <a:gd name="T4" fmla="*/ 102 w 102"/>
                <a:gd name="T5" fmla="*/ 0 h 77"/>
                <a:gd name="T6" fmla="*/ 0 60000 65536"/>
                <a:gd name="T7" fmla="*/ 0 60000 65536"/>
                <a:gd name="T8" fmla="*/ 0 60000 65536"/>
                <a:gd name="T9" fmla="*/ 0 w 102"/>
                <a:gd name="T10" fmla="*/ 0 h 77"/>
                <a:gd name="T11" fmla="*/ 102 w 102"/>
                <a:gd name="T12" fmla="*/ 77 h 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77">
                  <a:moveTo>
                    <a:pt x="0" y="77"/>
                  </a:moveTo>
                  <a:lnTo>
                    <a:pt x="0" y="0"/>
                  </a:lnTo>
                  <a:lnTo>
                    <a:pt x="102" y="0"/>
                  </a:lnTo>
                </a:path>
              </a:pathLst>
            </a:cu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47"/>
            <p:cNvSpPr>
              <a:spLocks noChangeShapeType="1"/>
            </p:cNvSpPr>
            <p:nvPr/>
          </p:nvSpPr>
          <p:spPr bwMode="auto">
            <a:xfrm>
              <a:off x="1429" y="1687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48"/>
            <p:cNvSpPr>
              <a:spLocks noChangeShapeType="1"/>
            </p:cNvSpPr>
            <p:nvPr/>
          </p:nvSpPr>
          <p:spPr bwMode="auto">
            <a:xfrm>
              <a:off x="1448" y="1680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49"/>
            <p:cNvSpPr>
              <a:spLocks noChangeShapeType="1"/>
            </p:cNvSpPr>
            <p:nvPr/>
          </p:nvSpPr>
          <p:spPr bwMode="auto">
            <a:xfrm>
              <a:off x="1973" y="1700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50"/>
            <p:cNvSpPr>
              <a:spLocks noChangeShapeType="1"/>
            </p:cNvSpPr>
            <p:nvPr/>
          </p:nvSpPr>
          <p:spPr bwMode="auto">
            <a:xfrm>
              <a:off x="2005" y="1693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51"/>
            <p:cNvSpPr>
              <a:spLocks noChangeShapeType="1"/>
            </p:cNvSpPr>
            <p:nvPr/>
          </p:nvSpPr>
          <p:spPr bwMode="auto">
            <a:xfrm>
              <a:off x="1714" y="1519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52"/>
            <p:cNvSpPr>
              <a:spLocks noChangeShapeType="1"/>
            </p:cNvSpPr>
            <p:nvPr/>
          </p:nvSpPr>
          <p:spPr bwMode="auto">
            <a:xfrm>
              <a:off x="1701" y="1901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7" name="Text Box 54"/>
          <p:cNvSpPr txBox="1">
            <a:spLocks noChangeArrowheads="1"/>
          </p:cNvSpPr>
          <p:nvPr/>
        </p:nvSpPr>
        <p:spPr bwMode="auto">
          <a:xfrm>
            <a:off x="6426200" y="36703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4cm</a:t>
            </a:r>
          </a:p>
        </p:txBody>
      </p:sp>
      <p:sp>
        <p:nvSpPr>
          <p:cNvPr id="9228" name="Text Box 55"/>
          <p:cNvSpPr txBox="1">
            <a:spLocks noChangeArrowheads="1"/>
          </p:cNvSpPr>
          <p:nvPr/>
        </p:nvSpPr>
        <p:spPr bwMode="auto">
          <a:xfrm>
            <a:off x="6477000" y="4419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5cm</a:t>
            </a:r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1752600" y="31384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AB</a:t>
            </a:r>
          </a:p>
        </p:txBody>
      </p:sp>
      <p:graphicFrame>
        <p:nvGraphicFramePr>
          <p:cNvPr id="9276" name="Object 60"/>
          <p:cNvGraphicFramePr>
            <a:graphicFrameLocks noChangeAspect="1"/>
          </p:cNvGraphicFramePr>
          <p:nvPr/>
        </p:nvGraphicFramePr>
        <p:xfrm>
          <a:off x="1828800" y="3505200"/>
          <a:ext cx="457200" cy="381000"/>
        </p:xfrm>
        <a:graphic>
          <a:graphicData uri="http://schemas.openxmlformats.org/presentationml/2006/ole">
            <p:oleObj spid="_x0000_s9221" name="Equation" r:id="rId6" imgW="139639" imgH="203112" progId="Equation.DSMT4">
              <p:embed/>
            </p:oleObj>
          </a:graphicData>
        </a:graphic>
      </p:graphicFrame>
      <p:graphicFrame>
        <p:nvGraphicFramePr>
          <p:cNvPr id="9222" name="Object 61"/>
          <p:cNvGraphicFramePr>
            <a:graphicFrameLocks noChangeAspect="1"/>
          </p:cNvGraphicFramePr>
          <p:nvPr/>
        </p:nvGraphicFramePr>
        <p:xfrm>
          <a:off x="3683000" y="1968500"/>
          <a:ext cx="914400" cy="198438"/>
        </p:xfrm>
        <a:graphic>
          <a:graphicData uri="http://schemas.openxmlformats.org/presentationml/2006/ole">
            <p:oleObj spid="_x0000_s9222" name="Equation" r:id="rId7" imgW="435285" imgH="677109" progId="Equation.DSMT4">
              <p:embed/>
            </p:oleObj>
          </a:graphicData>
        </a:graphic>
      </p:graphicFrame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1295400" y="40386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AB</a:t>
            </a:r>
            <a:r>
              <a:rPr lang="en-US" baseline="30000"/>
              <a:t>2</a:t>
            </a:r>
            <a:r>
              <a:rPr lang="en-US"/>
              <a:t> = OB</a:t>
            </a:r>
            <a:r>
              <a:rPr lang="en-US" baseline="30000"/>
              <a:t>2</a:t>
            </a:r>
            <a:r>
              <a:rPr lang="en-US"/>
              <a:t> + OA </a:t>
            </a:r>
            <a:r>
              <a:rPr lang="en-US" baseline="30000"/>
              <a:t>2</a:t>
            </a:r>
          </a:p>
        </p:txBody>
      </p:sp>
      <p:graphicFrame>
        <p:nvGraphicFramePr>
          <p:cNvPr id="9223" name="Object 66"/>
          <p:cNvGraphicFramePr>
            <a:graphicFrameLocks noChangeAspect="1"/>
          </p:cNvGraphicFramePr>
          <p:nvPr>
            <p:ph sz="quarter" idx="4"/>
          </p:nvPr>
        </p:nvGraphicFramePr>
        <p:xfrm>
          <a:off x="6597650" y="4930775"/>
          <a:ext cx="139700" cy="203200"/>
        </p:xfrm>
        <a:graphic>
          <a:graphicData uri="http://schemas.openxmlformats.org/presentationml/2006/ole">
            <p:oleObj spid="_x0000_s9223" name="Equation" r:id="rId8" imgW="139639" imgH="203112" progId="Equation.DSMT4">
              <p:embed/>
            </p:oleObj>
          </a:graphicData>
        </a:graphic>
      </p:graphicFrame>
      <p:sp>
        <p:nvSpPr>
          <p:cNvPr id="9285" name="Text Box 69"/>
          <p:cNvSpPr txBox="1">
            <a:spLocks noChangeArrowheads="1"/>
          </p:cNvSpPr>
          <p:nvPr/>
        </p:nvSpPr>
        <p:spPr bwMode="auto">
          <a:xfrm>
            <a:off x="1371600" y="5105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Tính OA , OB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5" grpId="0"/>
      <p:bldP spid="9278" grpId="0"/>
      <p:bldP spid="92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7" name="Text Box 565"/>
          <p:cNvSpPr txBox="1">
            <a:spLocks noChangeArrowheads="1"/>
          </p:cNvSpPr>
          <p:nvPr/>
        </p:nvSpPr>
        <p:spPr bwMode="auto">
          <a:xfrm>
            <a:off x="457200" y="762000"/>
            <a:ext cx="8164513" cy="127000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FF6600"/>
                </a:solidFill>
              </a:rPr>
              <a:t>Bài tập 1:</a:t>
            </a:r>
            <a:r>
              <a:rPr lang="en-US" sz="2400">
                <a:solidFill>
                  <a:srgbClr val="003300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000099"/>
                </a:solidFill>
              </a:rPr>
              <a:t>   Cho hình bình hành ABCD có AC vuông góc với BD, hình bình hành ABCD có là hình thoi không? Vì sao?</a:t>
            </a:r>
          </a:p>
        </p:txBody>
      </p:sp>
      <p:sp>
        <p:nvSpPr>
          <p:cNvPr id="13878" name="Text Box 566"/>
          <p:cNvSpPr txBox="1">
            <a:spLocks noChangeArrowheads="1"/>
          </p:cNvSpPr>
          <p:nvPr/>
        </p:nvSpPr>
        <p:spPr bwMode="auto">
          <a:xfrm>
            <a:off x="457200" y="2590800"/>
            <a:ext cx="8164513" cy="1196975"/>
          </a:xfrm>
          <a:prstGeom prst="rect">
            <a:avLst/>
          </a:prstGeom>
          <a:gradFill rotWithShape="1">
            <a:gsLst>
              <a:gs pos="0">
                <a:srgbClr val="FF9999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FF6600"/>
                </a:solidFill>
              </a:rPr>
              <a:t>Bài tập 2:</a:t>
            </a:r>
            <a:r>
              <a:rPr lang="en-US" sz="2400">
                <a:solidFill>
                  <a:srgbClr val="003300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Cho hình bình hành MNPQ có NQ là phân giác của góc N, hình bình hành MNPQ có là hình thoi không? Vì sao?</a:t>
            </a:r>
          </a:p>
        </p:txBody>
      </p:sp>
    </p:spTree>
  </p:cSld>
  <p:clrMapOvr>
    <a:masterClrMapping/>
  </p:clrMapOvr>
  <p:transition spd="med">
    <p:split orient="vert"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77" grpId="0" animBg="1"/>
      <p:bldP spid="1387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54" name="Group 78"/>
          <p:cNvGraphicFramePr>
            <a:graphicFrameLocks noGrp="1"/>
          </p:cNvGraphicFramePr>
          <p:nvPr>
            <p:ph/>
          </p:nvPr>
        </p:nvGraphicFramePr>
        <p:xfrm>
          <a:off x="228600" y="533400"/>
          <a:ext cx="3810000" cy="1331913"/>
        </p:xfrm>
        <a:graphic>
          <a:graphicData uri="http://schemas.openxmlformats.org/drawingml/2006/table">
            <a:tbl>
              <a:tblPr/>
              <a:tblGrid>
                <a:gridCol w="609600"/>
                <a:gridCol w="3200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GT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ABCD lµ h×nh b×nh hµnh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AB=BC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KL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ABCD lµ h×nh thoi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3962400" y="63500"/>
            <a:ext cx="5327650" cy="2746375"/>
            <a:chOff x="1920" y="1632"/>
            <a:chExt cx="3356" cy="1730"/>
          </a:xfrm>
        </p:grpSpPr>
        <p:sp>
          <p:nvSpPr>
            <p:cNvPr id="23568" name="Oval 60"/>
            <p:cNvSpPr>
              <a:spLocks noChangeArrowheads="1"/>
            </p:cNvSpPr>
            <p:nvPr/>
          </p:nvSpPr>
          <p:spPr bwMode="auto">
            <a:xfrm>
              <a:off x="3508" y="3047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Oval 61"/>
            <p:cNvSpPr>
              <a:spLocks noChangeArrowheads="1"/>
            </p:cNvSpPr>
            <p:nvPr/>
          </p:nvSpPr>
          <p:spPr bwMode="auto">
            <a:xfrm>
              <a:off x="2274" y="2484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Oval 62"/>
            <p:cNvSpPr>
              <a:spLocks noChangeArrowheads="1"/>
            </p:cNvSpPr>
            <p:nvPr/>
          </p:nvSpPr>
          <p:spPr bwMode="auto">
            <a:xfrm>
              <a:off x="3535" y="1954"/>
              <a:ext cx="43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71" name="Group 72"/>
            <p:cNvGrpSpPr>
              <a:grpSpLocks/>
            </p:cNvGrpSpPr>
            <p:nvPr/>
          </p:nvGrpSpPr>
          <p:grpSpPr bwMode="auto">
            <a:xfrm>
              <a:off x="1920" y="1632"/>
              <a:ext cx="3356" cy="1730"/>
              <a:chOff x="1920" y="1632"/>
              <a:chExt cx="3356" cy="1730"/>
            </a:xfrm>
          </p:grpSpPr>
          <p:sp>
            <p:nvSpPr>
              <p:cNvPr id="23572" name="Oval 59"/>
              <p:cNvSpPr>
                <a:spLocks noChangeArrowheads="1"/>
              </p:cNvSpPr>
              <p:nvPr/>
            </p:nvSpPr>
            <p:spPr bwMode="auto">
              <a:xfrm>
                <a:off x="4768" y="2517"/>
                <a:ext cx="44" cy="40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3573" name="Group 71"/>
              <p:cNvGrpSpPr>
                <a:grpSpLocks/>
              </p:cNvGrpSpPr>
              <p:nvPr/>
            </p:nvGrpSpPr>
            <p:grpSpPr bwMode="auto">
              <a:xfrm>
                <a:off x="1920" y="1632"/>
                <a:ext cx="3356" cy="1730"/>
                <a:chOff x="1920" y="1632"/>
                <a:chExt cx="3356" cy="1730"/>
              </a:xfrm>
            </p:grpSpPr>
            <p:sp>
              <p:nvSpPr>
                <p:cNvPr id="23574" name="Line 57"/>
                <p:cNvSpPr>
                  <a:spLocks noChangeShapeType="1"/>
                </p:cNvSpPr>
                <p:nvPr/>
              </p:nvSpPr>
              <p:spPr bwMode="auto">
                <a:xfrm>
                  <a:off x="3552" y="1970"/>
                  <a:ext cx="1234" cy="563"/>
                </a:xfrm>
                <a:prstGeom prst="line">
                  <a:avLst/>
                </a:prstGeom>
                <a:noFill/>
                <a:ln w="28575">
                  <a:solidFill>
                    <a:srgbClr val="000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575" name="Group 70"/>
                <p:cNvGrpSpPr>
                  <a:grpSpLocks/>
                </p:cNvGrpSpPr>
                <p:nvPr/>
              </p:nvGrpSpPr>
              <p:grpSpPr bwMode="auto">
                <a:xfrm>
                  <a:off x="1920" y="1632"/>
                  <a:ext cx="3356" cy="1730"/>
                  <a:chOff x="1920" y="1632"/>
                  <a:chExt cx="3356" cy="1730"/>
                </a:xfrm>
              </p:grpSpPr>
              <p:sp>
                <p:nvSpPr>
                  <p:cNvPr id="23576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70" y="2368"/>
                    <a:ext cx="40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b="1">
                        <a:solidFill>
                          <a:srgbClr val="FF0000"/>
                        </a:solidFill>
                        <a:cs typeface="Arial" charset="0"/>
                        <a:sym typeface="Symbol" pitchFamily="18" charset="2"/>
                      </a:rPr>
                      <a:t>C</a:t>
                    </a:r>
                  </a:p>
                </p:txBody>
              </p:sp>
              <p:sp>
                <p:nvSpPr>
                  <p:cNvPr id="23577" name="Line 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92" y="1970"/>
                    <a:ext cx="1260" cy="531"/>
                  </a:xfrm>
                  <a:prstGeom prst="line">
                    <a:avLst/>
                  </a:prstGeom>
                  <a:noFill/>
                  <a:ln w="28575">
                    <a:solidFill>
                      <a:srgbClr val="000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8" name="Line 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26" y="2533"/>
                    <a:ext cx="1260" cy="531"/>
                  </a:xfrm>
                  <a:prstGeom prst="line">
                    <a:avLst/>
                  </a:prstGeom>
                  <a:noFill/>
                  <a:ln w="28575">
                    <a:solidFill>
                      <a:srgbClr val="000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9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2292" y="2501"/>
                    <a:ext cx="1234" cy="563"/>
                  </a:xfrm>
                  <a:prstGeom prst="line">
                    <a:avLst/>
                  </a:prstGeom>
                  <a:noFill/>
                  <a:ln w="28575">
                    <a:solidFill>
                      <a:srgbClr val="000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80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20" y="2340"/>
                    <a:ext cx="490" cy="2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b="1">
                        <a:solidFill>
                          <a:srgbClr val="FF0000"/>
                        </a:solidFill>
                        <a:cs typeface="Arial" charset="0"/>
                        <a:sym typeface="Symbol" pitchFamily="18" charset="2"/>
                      </a:rPr>
                      <a:t>A</a:t>
                    </a:r>
                  </a:p>
                </p:txBody>
              </p:sp>
              <p:sp>
                <p:nvSpPr>
                  <p:cNvPr id="23581" name="Text Box 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4" y="3131"/>
                    <a:ext cx="49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b="1">
                        <a:solidFill>
                          <a:srgbClr val="FF0000"/>
                        </a:solidFill>
                        <a:cs typeface="Arial" charset="0"/>
                        <a:sym typeface="Symbol" pitchFamily="18" charset="2"/>
                      </a:rPr>
                      <a:t>D</a:t>
                    </a:r>
                  </a:p>
                </p:txBody>
              </p:sp>
              <p:sp>
                <p:nvSpPr>
                  <p:cNvPr id="23582" name="Text Box 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6" y="1632"/>
                    <a:ext cx="49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b="1">
                        <a:solidFill>
                          <a:srgbClr val="FF0000"/>
                        </a:solidFill>
                        <a:cs typeface="Arial" charset="0"/>
                        <a:sym typeface="Symbol" pitchFamily="18" charset="2"/>
                      </a:rPr>
                      <a:t>B</a:t>
                    </a:r>
                  </a:p>
                </p:txBody>
              </p:sp>
              <p:sp>
                <p:nvSpPr>
                  <p:cNvPr id="23583" name="Line 6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896" y="2211"/>
                    <a:ext cx="70" cy="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84" name="Line 6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156" y="2211"/>
                    <a:ext cx="70" cy="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24655" name="Text Box 79"/>
          <p:cNvSpPr txBox="1">
            <a:spLocks noChangeArrowheads="1"/>
          </p:cNvSpPr>
          <p:nvPr/>
        </p:nvSpPr>
        <p:spPr bwMode="auto">
          <a:xfrm>
            <a:off x="2286000" y="2590800"/>
            <a:ext cx="2590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/>
              <a:t>Chứng minh</a:t>
            </a:r>
          </a:p>
        </p:txBody>
      </p:sp>
      <p:sp>
        <p:nvSpPr>
          <p:cNvPr id="24656" name="Text Box 80"/>
          <p:cNvSpPr txBox="1">
            <a:spLocks noChangeArrowheads="1"/>
          </p:cNvSpPr>
          <p:nvPr/>
        </p:nvSpPr>
        <p:spPr bwMode="auto">
          <a:xfrm>
            <a:off x="1828800" y="3581400"/>
            <a:ext cx="3810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=&gt; AB =CD ; BC=AD</a:t>
            </a:r>
          </a:p>
        </p:txBody>
      </p:sp>
      <p:sp>
        <p:nvSpPr>
          <p:cNvPr id="24657" name="Text Box 81"/>
          <p:cNvSpPr txBox="1">
            <a:spLocks noChangeArrowheads="1"/>
          </p:cNvSpPr>
          <p:nvPr/>
        </p:nvSpPr>
        <p:spPr bwMode="auto">
          <a:xfrm>
            <a:off x="1752600" y="4038600"/>
            <a:ext cx="3810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Mà AB=BC (gt)</a:t>
            </a:r>
          </a:p>
        </p:txBody>
      </p:sp>
      <p:sp>
        <p:nvSpPr>
          <p:cNvPr id="24658" name="Text Box 82"/>
          <p:cNvSpPr txBox="1">
            <a:spLocks noChangeArrowheads="1"/>
          </p:cNvSpPr>
          <p:nvPr/>
        </p:nvSpPr>
        <p:spPr bwMode="auto">
          <a:xfrm>
            <a:off x="1752600" y="4495800"/>
            <a:ext cx="3810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=&gt; AB = BC = CD = DA</a:t>
            </a:r>
          </a:p>
        </p:txBody>
      </p:sp>
      <p:sp>
        <p:nvSpPr>
          <p:cNvPr id="24659" name="Text Box 83"/>
          <p:cNvSpPr txBox="1">
            <a:spLocks noChangeArrowheads="1"/>
          </p:cNvSpPr>
          <p:nvPr/>
        </p:nvSpPr>
        <p:spPr bwMode="auto">
          <a:xfrm>
            <a:off x="1752600" y="4953000"/>
            <a:ext cx="3810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=&gt; ABCD là hình thoi (</a:t>
            </a:r>
            <a:r>
              <a:rPr lang="vi-VN" sz="2200"/>
              <a:t>đ</a:t>
            </a:r>
            <a:r>
              <a:rPr lang="en-US" sz="2200"/>
              <a:t>/n)</a:t>
            </a:r>
          </a:p>
        </p:txBody>
      </p:sp>
      <p:sp>
        <p:nvSpPr>
          <p:cNvPr id="24694" name="Text Box 118"/>
          <p:cNvSpPr txBox="1">
            <a:spLocks noChangeArrowheads="1"/>
          </p:cNvSpPr>
          <p:nvPr/>
        </p:nvSpPr>
        <p:spPr bwMode="auto">
          <a:xfrm>
            <a:off x="1828800" y="3124200"/>
            <a:ext cx="42672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Vì ABCD là hình bình hành (gt)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46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55" grpId="0"/>
      <p:bldP spid="24656" grpId="0"/>
      <p:bldP spid="24657" grpId="0"/>
      <p:bldP spid="24658" grpId="0"/>
      <p:bldP spid="24659" grpId="0"/>
      <p:bldP spid="246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228600" y="992188"/>
            <a:ext cx="4556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 u="sng"/>
              <a:t>Bài tập</a:t>
            </a:r>
            <a:r>
              <a:rPr lang="en-US" b="1"/>
              <a:t> :</a:t>
            </a:r>
          </a:p>
          <a:p>
            <a:pPr algn="just" eaLnBrk="0" hangingPunct="0"/>
            <a:r>
              <a:rPr lang="en-US" b="1"/>
              <a:t>Cho tứ giác ABCD như hình vẽ. Chứng minh : ABCD là một hình bình hành.</a:t>
            </a:r>
          </a:p>
        </p:txBody>
      </p:sp>
      <p:grpSp>
        <p:nvGrpSpPr>
          <p:cNvPr id="12291" name="Group 4"/>
          <p:cNvGrpSpPr>
            <a:grpSpLocks/>
          </p:cNvGrpSpPr>
          <p:nvPr/>
        </p:nvGrpSpPr>
        <p:grpSpPr bwMode="auto">
          <a:xfrm>
            <a:off x="4419600" y="976313"/>
            <a:ext cx="4124325" cy="3295650"/>
            <a:chOff x="2304" y="1548"/>
            <a:chExt cx="2983" cy="2215"/>
          </a:xfrm>
        </p:grpSpPr>
        <p:grpSp>
          <p:nvGrpSpPr>
            <p:cNvPr id="12304" name="Group 5"/>
            <p:cNvGrpSpPr>
              <a:grpSpLocks/>
            </p:cNvGrpSpPr>
            <p:nvPr/>
          </p:nvGrpSpPr>
          <p:grpSpPr bwMode="auto">
            <a:xfrm>
              <a:off x="2304" y="2112"/>
              <a:ext cx="2983" cy="1651"/>
              <a:chOff x="2736" y="964"/>
              <a:chExt cx="2983" cy="1651"/>
            </a:xfrm>
          </p:grpSpPr>
          <p:sp>
            <p:nvSpPr>
              <p:cNvPr id="12306" name="AutoShape 6"/>
              <p:cNvSpPr>
                <a:spLocks noChangeArrowheads="1"/>
              </p:cNvSpPr>
              <p:nvPr/>
            </p:nvSpPr>
            <p:spPr bwMode="auto">
              <a:xfrm>
                <a:off x="2928" y="964"/>
                <a:ext cx="2544" cy="1388"/>
              </a:xfrm>
              <a:prstGeom prst="diamond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3600" b="1"/>
              </a:p>
            </p:txBody>
          </p:sp>
          <p:sp>
            <p:nvSpPr>
              <p:cNvPr id="12307" name="Line 7"/>
              <p:cNvSpPr>
                <a:spLocks noChangeShapeType="1"/>
              </p:cNvSpPr>
              <p:nvPr/>
            </p:nvSpPr>
            <p:spPr bwMode="auto">
              <a:xfrm>
                <a:off x="3516" y="1201"/>
                <a:ext cx="132" cy="191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8" name="Line 8"/>
              <p:cNvSpPr>
                <a:spLocks noChangeShapeType="1"/>
              </p:cNvSpPr>
              <p:nvPr/>
            </p:nvSpPr>
            <p:spPr bwMode="auto">
              <a:xfrm flipH="1">
                <a:off x="3504" y="1920"/>
                <a:ext cx="132" cy="191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9" name="Line 9"/>
              <p:cNvSpPr>
                <a:spLocks noChangeShapeType="1"/>
              </p:cNvSpPr>
              <p:nvPr/>
            </p:nvSpPr>
            <p:spPr bwMode="auto">
              <a:xfrm flipH="1">
                <a:off x="4752" y="1200"/>
                <a:ext cx="132" cy="191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0" name="Line 10"/>
              <p:cNvSpPr>
                <a:spLocks noChangeShapeType="1"/>
              </p:cNvSpPr>
              <p:nvPr/>
            </p:nvSpPr>
            <p:spPr bwMode="auto">
              <a:xfrm>
                <a:off x="4704" y="1968"/>
                <a:ext cx="132" cy="191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1" name="Text Box 11"/>
              <p:cNvSpPr txBox="1">
                <a:spLocks noChangeArrowheads="1"/>
              </p:cNvSpPr>
              <p:nvPr/>
            </p:nvSpPr>
            <p:spPr bwMode="auto">
              <a:xfrm>
                <a:off x="2736" y="1380"/>
                <a:ext cx="295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/>
                  <a:t/>
                </a:r>
                <a:br>
                  <a:rPr lang="en-US" sz="2400"/>
                </a:br>
                <a:r>
                  <a:rPr lang="en-US" sz="2400" b="1"/>
                  <a:t>A</a:t>
                </a:r>
              </a:p>
            </p:txBody>
          </p:sp>
          <p:sp>
            <p:nvSpPr>
              <p:cNvPr id="12312" name="Text Box 12"/>
              <p:cNvSpPr txBox="1">
                <a:spLocks noChangeArrowheads="1"/>
              </p:cNvSpPr>
              <p:nvPr/>
            </p:nvSpPr>
            <p:spPr bwMode="auto">
              <a:xfrm>
                <a:off x="5424" y="1008"/>
                <a:ext cx="295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/>
                  <a:t/>
                </a:r>
                <a:br>
                  <a:rPr lang="en-US" sz="2800"/>
                </a:br>
                <a:r>
                  <a:rPr lang="en-US" sz="2400" b="1"/>
                  <a:t>C</a:t>
                </a:r>
              </a:p>
            </p:txBody>
          </p:sp>
          <p:sp>
            <p:nvSpPr>
              <p:cNvPr id="12313" name="Text Box 13"/>
              <p:cNvSpPr txBox="1">
                <a:spLocks noChangeArrowheads="1"/>
              </p:cNvSpPr>
              <p:nvPr/>
            </p:nvSpPr>
            <p:spPr bwMode="auto">
              <a:xfrm>
                <a:off x="4067" y="2015"/>
                <a:ext cx="295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/>
                  <a:t/>
                </a:r>
                <a:br>
                  <a:rPr lang="en-US" sz="2800"/>
                </a:br>
                <a:r>
                  <a:rPr lang="en-US" sz="2400" b="1"/>
                  <a:t>D</a:t>
                </a:r>
              </a:p>
            </p:txBody>
          </p:sp>
        </p:grpSp>
        <p:sp>
          <p:nvSpPr>
            <p:cNvPr id="12305" name="Text Box 14"/>
            <p:cNvSpPr txBox="1">
              <a:spLocks noChangeArrowheads="1"/>
            </p:cNvSpPr>
            <p:nvPr/>
          </p:nvSpPr>
          <p:spPr bwMode="auto">
            <a:xfrm>
              <a:off x="3648" y="1548"/>
              <a:ext cx="295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/>
                <a:t/>
              </a:r>
              <a:br>
                <a:rPr lang="en-US" sz="2400" b="1"/>
              </a:br>
              <a:r>
                <a:rPr lang="en-US" sz="2400" b="1"/>
                <a:t>B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81000" y="2547938"/>
            <a:ext cx="3646488" cy="1285875"/>
            <a:chOff x="192" y="1590"/>
            <a:chExt cx="2297" cy="810"/>
          </a:xfrm>
        </p:grpSpPr>
        <p:sp>
          <p:nvSpPr>
            <p:cNvPr id="12298" name="Text Box 17"/>
            <p:cNvSpPr txBox="1">
              <a:spLocks noChangeArrowheads="1"/>
            </p:cNvSpPr>
            <p:nvPr/>
          </p:nvSpPr>
          <p:spPr bwMode="auto">
            <a:xfrm>
              <a:off x="675" y="1590"/>
              <a:ext cx="145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/>
                <a:t>Tứ giác ABCD </a:t>
              </a:r>
            </a:p>
            <a:p>
              <a:pPr eaLnBrk="0" hangingPunct="0"/>
              <a:r>
                <a:rPr lang="en-US" b="1"/>
                <a:t>AB = BC = CD = DA</a:t>
              </a:r>
            </a:p>
          </p:txBody>
        </p:sp>
        <p:sp>
          <p:nvSpPr>
            <p:cNvPr id="12299" name="Text Box 18"/>
            <p:cNvSpPr txBox="1">
              <a:spLocks noChangeArrowheads="1"/>
            </p:cNvSpPr>
            <p:nvPr/>
          </p:nvSpPr>
          <p:spPr bwMode="auto">
            <a:xfrm>
              <a:off x="668" y="2118"/>
              <a:ext cx="18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/>
                <a:t>ABCD là hình bình hành </a:t>
              </a:r>
            </a:p>
          </p:txBody>
        </p:sp>
        <p:sp>
          <p:nvSpPr>
            <p:cNvPr id="12300" name="Line 19"/>
            <p:cNvSpPr>
              <a:spLocks noChangeShapeType="1"/>
            </p:cNvSpPr>
            <p:nvPr/>
          </p:nvSpPr>
          <p:spPr bwMode="auto">
            <a:xfrm>
              <a:off x="624" y="163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20"/>
            <p:cNvSpPr>
              <a:spLocks noChangeShapeType="1"/>
            </p:cNvSpPr>
            <p:nvPr/>
          </p:nvSpPr>
          <p:spPr bwMode="auto">
            <a:xfrm flipV="1">
              <a:off x="192" y="2064"/>
              <a:ext cx="1920" cy="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Text Box 21"/>
            <p:cNvSpPr txBox="1">
              <a:spLocks noChangeArrowheads="1"/>
            </p:cNvSpPr>
            <p:nvPr/>
          </p:nvSpPr>
          <p:spPr bwMode="auto">
            <a:xfrm>
              <a:off x="197" y="1708"/>
              <a:ext cx="31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/>
                <a:t>GT</a:t>
              </a:r>
            </a:p>
          </p:txBody>
        </p:sp>
        <p:sp>
          <p:nvSpPr>
            <p:cNvPr id="12303" name="Text Box 22"/>
            <p:cNvSpPr txBox="1">
              <a:spLocks noChangeArrowheads="1"/>
            </p:cNvSpPr>
            <p:nvPr/>
          </p:nvSpPr>
          <p:spPr bwMode="auto">
            <a:xfrm>
              <a:off x="219" y="2145"/>
              <a:ext cx="3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/>
                <a:t>KL</a:t>
              </a:r>
            </a:p>
          </p:txBody>
        </p:sp>
      </p:grp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609600" y="39243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         </a:t>
            </a:r>
            <a:r>
              <a:rPr lang="en-US" sz="2000" b="1" u="sng"/>
              <a:t>Chứng minh</a:t>
            </a:r>
            <a:r>
              <a:rPr lang="en-US" sz="2000" b="1"/>
              <a:t> 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914400" y="48006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AB = DC (gt)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533400" y="5562600"/>
            <a:ext cx="480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Vậy : ABCD là hình bình hành </a:t>
            </a:r>
          </a:p>
          <a:p>
            <a:r>
              <a:rPr lang="en-US"/>
              <a:t>( tứ giác có các cạnh đối bằng nhau</a:t>
            </a:r>
            <a:r>
              <a:rPr lang="en-US" b="1"/>
              <a:t> ) </a:t>
            </a:r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609600" y="4419600"/>
            <a:ext cx="3200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Xét tứ giác ABCD, ta có :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838200" y="51816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AD = BC (gt)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5" grpId="0"/>
      <p:bldP spid="33819" grpId="0"/>
      <p:bldP spid="33820" grpId="0"/>
      <p:bldP spid="33821" grpId="0"/>
      <p:bldP spid="338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2"/>
          <p:cNvGrpSpPr>
            <a:grpSpLocks/>
          </p:cNvGrpSpPr>
          <p:nvPr/>
        </p:nvGrpSpPr>
        <p:grpSpPr bwMode="auto">
          <a:xfrm>
            <a:off x="0" y="1706563"/>
            <a:ext cx="4267200" cy="2484437"/>
            <a:chOff x="2404" y="1389"/>
            <a:chExt cx="3356" cy="1759"/>
          </a:xfrm>
        </p:grpSpPr>
        <p:sp>
          <p:nvSpPr>
            <p:cNvPr id="2059" name="Text Box 3"/>
            <p:cNvSpPr txBox="1">
              <a:spLocks noChangeArrowheads="1"/>
            </p:cNvSpPr>
            <p:nvPr/>
          </p:nvSpPr>
          <p:spPr bwMode="auto">
            <a:xfrm>
              <a:off x="5354" y="2125"/>
              <a:ext cx="406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C</a:t>
              </a:r>
            </a:p>
          </p:txBody>
        </p:sp>
        <p:sp>
          <p:nvSpPr>
            <p:cNvPr id="2060" name="Line 4"/>
            <p:cNvSpPr>
              <a:spLocks noChangeShapeType="1"/>
            </p:cNvSpPr>
            <p:nvPr/>
          </p:nvSpPr>
          <p:spPr bwMode="auto">
            <a:xfrm flipH="1">
              <a:off x="2776" y="1727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Line 5"/>
            <p:cNvSpPr>
              <a:spLocks noChangeShapeType="1"/>
            </p:cNvSpPr>
            <p:nvPr/>
          </p:nvSpPr>
          <p:spPr bwMode="auto">
            <a:xfrm flipH="1">
              <a:off x="4010" y="2290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Line 6"/>
            <p:cNvSpPr>
              <a:spLocks noChangeShapeType="1"/>
            </p:cNvSpPr>
            <p:nvPr/>
          </p:nvSpPr>
          <p:spPr bwMode="auto">
            <a:xfrm>
              <a:off x="4036" y="1727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Line 7"/>
            <p:cNvSpPr>
              <a:spLocks noChangeShapeType="1"/>
            </p:cNvSpPr>
            <p:nvPr/>
          </p:nvSpPr>
          <p:spPr bwMode="auto">
            <a:xfrm>
              <a:off x="2776" y="2258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Oval 8"/>
            <p:cNvSpPr>
              <a:spLocks noChangeArrowheads="1"/>
            </p:cNvSpPr>
            <p:nvPr/>
          </p:nvSpPr>
          <p:spPr bwMode="auto">
            <a:xfrm>
              <a:off x="5252" y="2274"/>
              <a:ext cx="44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Oval 9"/>
            <p:cNvSpPr>
              <a:spLocks noChangeArrowheads="1"/>
            </p:cNvSpPr>
            <p:nvPr/>
          </p:nvSpPr>
          <p:spPr bwMode="auto">
            <a:xfrm>
              <a:off x="3992" y="2804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Oval 10"/>
            <p:cNvSpPr>
              <a:spLocks noChangeArrowheads="1"/>
            </p:cNvSpPr>
            <p:nvPr/>
          </p:nvSpPr>
          <p:spPr bwMode="auto">
            <a:xfrm>
              <a:off x="2758" y="2241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Oval 11"/>
            <p:cNvSpPr>
              <a:spLocks noChangeArrowheads="1"/>
            </p:cNvSpPr>
            <p:nvPr/>
          </p:nvSpPr>
          <p:spPr bwMode="auto">
            <a:xfrm>
              <a:off x="4019" y="1711"/>
              <a:ext cx="43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Text Box 12"/>
            <p:cNvSpPr txBox="1">
              <a:spLocks noChangeArrowheads="1"/>
            </p:cNvSpPr>
            <p:nvPr/>
          </p:nvSpPr>
          <p:spPr bwMode="auto">
            <a:xfrm>
              <a:off x="2404" y="2097"/>
              <a:ext cx="489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2069" name="Text Box 13"/>
            <p:cNvSpPr txBox="1">
              <a:spLocks noChangeArrowheads="1"/>
            </p:cNvSpPr>
            <p:nvPr/>
          </p:nvSpPr>
          <p:spPr bwMode="auto">
            <a:xfrm>
              <a:off x="3918" y="2889"/>
              <a:ext cx="49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2070" name="Text Box 14"/>
            <p:cNvSpPr txBox="1">
              <a:spLocks noChangeArrowheads="1"/>
            </p:cNvSpPr>
            <p:nvPr/>
          </p:nvSpPr>
          <p:spPr bwMode="auto">
            <a:xfrm>
              <a:off x="3800" y="1389"/>
              <a:ext cx="491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2071" name="Line 15"/>
            <p:cNvSpPr>
              <a:spLocks noChangeShapeType="1"/>
            </p:cNvSpPr>
            <p:nvPr/>
          </p:nvSpPr>
          <p:spPr bwMode="auto">
            <a:xfrm flipH="1">
              <a:off x="3450" y="2547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Line 16"/>
            <p:cNvSpPr>
              <a:spLocks noChangeShapeType="1"/>
            </p:cNvSpPr>
            <p:nvPr/>
          </p:nvSpPr>
          <p:spPr bwMode="auto">
            <a:xfrm flipH="1" flipV="1">
              <a:off x="338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Line 17"/>
            <p:cNvSpPr>
              <a:spLocks noChangeShapeType="1"/>
            </p:cNvSpPr>
            <p:nvPr/>
          </p:nvSpPr>
          <p:spPr bwMode="auto">
            <a:xfrm flipH="1">
              <a:off x="464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Line 18"/>
            <p:cNvSpPr>
              <a:spLocks noChangeShapeType="1"/>
            </p:cNvSpPr>
            <p:nvPr/>
          </p:nvSpPr>
          <p:spPr bwMode="auto">
            <a:xfrm flipH="1" flipV="1">
              <a:off x="4500" y="2571"/>
              <a:ext cx="70" cy="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228600"/>
            <a:ext cx="4216400" cy="11430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  <p:sp>
        <p:nvSpPr>
          <p:cNvPr id="2053" name="Text Box 20"/>
          <p:cNvSpPr txBox="1">
            <a:spLocks noChangeArrowheads="1"/>
          </p:cNvSpPr>
          <p:nvPr/>
        </p:nvSpPr>
        <p:spPr bwMode="auto">
          <a:xfrm>
            <a:off x="228600" y="13716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</a:t>
            </a:r>
            <a:r>
              <a:rPr lang="en-US" sz="2000"/>
              <a:t> </a:t>
            </a:r>
            <a:r>
              <a:rPr lang="en-US" sz="2000" b="1" u="sng"/>
              <a:t>Định nghĩa</a:t>
            </a:r>
            <a:endParaRPr lang="en-US" sz="2000"/>
          </a:p>
        </p:txBody>
      </p:sp>
      <p:sp>
        <p:nvSpPr>
          <p:cNvPr id="2054" name="Text Box 21"/>
          <p:cNvSpPr txBox="1">
            <a:spLocks noChangeArrowheads="1"/>
          </p:cNvSpPr>
          <p:nvPr/>
        </p:nvSpPr>
        <p:spPr bwMode="auto">
          <a:xfrm>
            <a:off x="1905000" y="140017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(sgk)</a:t>
            </a:r>
          </a:p>
        </p:txBody>
      </p:sp>
      <p:sp>
        <p:nvSpPr>
          <p:cNvPr id="2055" name="Text Box 22"/>
          <p:cNvSpPr txBox="1">
            <a:spLocks noChangeArrowheads="1"/>
          </p:cNvSpPr>
          <p:nvPr/>
        </p:nvSpPr>
        <p:spPr bwMode="auto">
          <a:xfrm>
            <a:off x="152400" y="4129088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Tứ giác ABCD là hình thoi</a:t>
            </a:r>
          </a:p>
        </p:txBody>
      </p:sp>
      <p:sp>
        <p:nvSpPr>
          <p:cNvPr id="2056" name="Text Box 24"/>
          <p:cNvSpPr txBox="1">
            <a:spLocks noChangeArrowheads="1"/>
          </p:cNvSpPr>
          <p:nvPr/>
        </p:nvSpPr>
        <p:spPr bwMode="auto">
          <a:xfrm>
            <a:off x="3771900" y="4143375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AB = BC = CD = DA </a:t>
            </a:r>
          </a:p>
        </p:txBody>
      </p:sp>
      <p:graphicFrame>
        <p:nvGraphicFramePr>
          <p:cNvPr id="2050" name="Object 25"/>
          <p:cNvGraphicFramePr>
            <a:graphicFrameLocks noChangeAspect="1"/>
          </p:cNvGraphicFramePr>
          <p:nvPr/>
        </p:nvGraphicFramePr>
        <p:xfrm>
          <a:off x="3290888" y="4167188"/>
          <a:ext cx="692150" cy="371475"/>
        </p:xfrm>
        <a:graphic>
          <a:graphicData uri="http://schemas.openxmlformats.org/presentationml/2006/ole">
            <p:oleObj spid="_x0000_s2050" name="Equation" r:id="rId4" imgW="215713" imgH="152268" progId="Equation.DSMT4">
              <p:embed/>
            </p:oleObj>
          </a:graphicData>
        </a:graphic>
      </p:graphicFrame>
      <p:sp>
        <p:nvSpPr>
          <p:cNvPr id="34842" name="AutoShape 26"/>
          <p:cNvSpPr>
            <a:spLocks noChangeArrowheads="1"/>
          </p:cNvSpPr>
          <p:nvPr/>
        </p:nvSpPr>
        <p:spPr bwMode="auto">
          <a:xfrm>
            <a:off x="4724400" y="2057400"/>
            <a:ext cx="4114800" cy="1371600"/>
          </a:xfrm>
          <a:prstGeom prst="cloudCallout">
            <a:avLst>
              <a:gd name="adj1" fmla="val -74074"/>
              <a:gd name="adj2" fmla="val 45255"/>
            </a:avLst>
          </a:prstGeom>
          <a:solidFill>
            <a:srgbClr val="C8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D60093"/>
                </a:solidFill>
              </a:rPr>
              <a:t>Qua chứng minh trên ta suy ra được điều gì?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228600" y="4495800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Hình thoi cũng là một hình bình hành</a:t>
            </a: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2" grpId="0" animBg="1"/>
      <p:bldP spid="348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0" y="1706563"/>
            <a:ext cx="4267200" cy="2484437"/>
            <a:chOff x="2404" y="1389"/>
            <a:chExt cx="3356" cy="1759"/>
          </a:xfrm>
        </p:grpSpPr>
        <p:sp>
          <p:nvSpPr>
            <p:cNvPr id="3083" name="Text Box 3"/>
            <p:cNvSpPr txBox="1">
              <a:spLocks noChangeArrowheads="1"/>
            </p:cNvSpPr>
            <p:nvPr/>
          </p:nvSpPr>
          <p:spPr bwMode="auto">
            <a:xfrm>
              <a:off x="5354" y="2125"/>
              <a:ext cx="406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C</a:t>
              </a:r>
            </a:p>
          </p:txBody>
        </p:sp>
        <p:sp>
          <p:nvSpPr>
            <p:cNvPr id="3084" name="Line 4"/>
            <p:cNvSpPr>
              <a:spLocks noChangeShapeType="1"/>
            </p:cNvSpPr>
            <p:nvPr/>
          </p:nvSpPr>
          <p:spPr bwMode="auto">
            <a:xfrm flipH="1">
              <a:off x="2776" y="1727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Line 5"/>
            <p:cNvSpPr>
              <a:spLocks noChangeShapeType="1"/>
            </p:cNvSpPr>
            <p:nvPr/>
          </p:nvSpPr>
          <p:spPr bwMode="auto">
            <a:xfrm flipH="1">
              <a:off x="4010" y="2290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Line 6"/>
            <p:cNvSpPr>
              <a:spLocks noChangeShapeType="1"/>
            </p:cNvSpPr>
            <p:nvPr/>
          </p:nvSpPr>
          <p:spPr bwMode="auto">
            <a:xfrm>
              <a:off x="4036" y="1727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7"/>
            <p:cNvSpPr>
              <a:spLocks noChangeShapeType="1"/>
            </p:cNvSpPr>
            <p:nvPr/>
          </p:nvSpPr>
          <p:spPr bwMode="auto">
            <a:xfrm>
              <a:off x="2776" y="2258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Oval 8"/>
            <p:cNvSpPr>
              <a:spLocks noChangeArrowheads="1"/>
            </p:cNvSpPr>
            <p:nvPr/>
          </p:nvSpPr>
          <p:spPr bwMode="auto">
            <a:xfrm>
              <a:off x="5252" y="2274"/>
              <a:ext cx="44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Oval 9"/>
            <p:cNvSpPr>
              <a:spLocks noChangeArrowheads="1"/>
            </p:cNvSpPr>
            <p:nvPr/>
          </p:nvSpPr>
          <p:spPr bwMode="auto">
            <a:xfrm>
              <a:off x="3992" y="2804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Oval 10"/>
            <p:cNvSpPr>
              <a:spLocks noChangeArrowheads="1"/>
            </p:cNvSpPr>
            <p:nvPr/>
          </p:nvSpPr>
          <p:spPr bwMode="auto">
            <a:xfrm>
              <a:off x="2758" y="2241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Oval 11"/>
            <p:cNvSpPr>
              <a:spLocks noChangeArrowheads="1"/>
            </p:cNvSpPr>
            <p:nvPr/>
          </p:nvSpPr>
          <p:spPr bwMode="auto">
            <a:xfrm>
              <a:off x="4019" y="1711"/>
              <a:ext cx="43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Text Box 12"/>
            <p:cNvSpPr txBox="1">
              <a:spLocks noChangeArrowheads="1"/>
            </p:cNvSpPr>
            <p:nvPr/>
          </p:nvSpPr>
          <p:spPr bwMode="auto">
            <a:xfrm>
              <a:off x="2404" y="2097"/>
              <a:ext cx="489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3093" name="Text Box 13"/>
            <p:cNvSpPr txBox="1">
              <a:spLocks noChangeArrowheads="1"/>
            </p:cNvSpPr>
            <p:nvPr/>
          </p:nvSpPr>
          <p:spPr bwMode="auto">
            <a:xfrm>
              <a:off x="3918" y="2889"/>
              <a:ext cx="49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3094" name="Text Box 14"/>
            <p:cNvSpPr txBox="1">
              <a:spLocks noChangeArrowheads="1"/>
            </p:cNvSpPr>
            <p:nvPr/>
          </p:nvSpPr>
          <p:spPr bwMode="auto">
            <a:xfrm>
              <a:off x="3800" y="1389"/>
              <a:ext cx="491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3095" name="Line 15"/>
            <p:cNvSpPr>
              <a:spLocks noChangeShapeType="1"/>
            </p:cNvSpPr>
            <p:nvPr/>
          </p:nvSpPr>
          <p:spPr bwMode="auto">
            <a:xfrm flipH="1">
              <a:off x="3450" y="2547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16"/>
            <p:cNvSpPr>
              <a:spLocks noChangeShapeType="1"/>
            </p:cNvSpPr>
            <p:nvPr/>
          </p:nvSpPr>
          <p:spPr bwMode="auto">
            <a:xfrm flipH="1" flipV="1">
              <a:off x="338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17"/>
            <p:cNvSpPr>
              <a:spLocks noChangeShapeType="1"/>
            </p:cNvSpPr>
            <p:nvPr/>
          </p:nvSpPr>
          <p:spPr bwMode="auto">
            <a:xfrm flipH="1">
              <a:off x="464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18"/>
            <p:cNvSpPr>
              <a:spLocks noChangeShapeType="1"/>
            </p:cNvSpPr>
            <p:nvPr/>
          </p:nvSpPr>
          <p:spPr bwMode="auto">
            <a:xfrm flipH="1" flipV="1">
              <a:off x="4500" y="2571"/>
              <a:ext cx="70" cy="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228600"/>
            <a:ext cx="4216400" cy="11430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  <p:sp>
        <p:nvSpPr>
          <p:cNvPr id="3077" name="Text Box 20"/>
          <p:cNvSpPr txBox="1">
            <a:spLocks noChangeArrowheads="1"/>
          </p:cNvSpPr>
          <p:nvPr/>
        </p:nvSpPr>
        <p:spPr bwMode="auto">
          <a:xfrm>
            <a:off x="228600" y="13716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</a:t>
            </a:r>
            <a:r>
              <a:rPr lang="en-US" sz="2000"/>
              <a:t> </a:t>
            </a:r>
            <a:r>
              <a:rPr lang="en-US" sz="2000" b="1" u="sng"/>
              <a:t>Định nghĩa</a:t>
            </a:r>
            <a:endParaRPr lang="en-US" sz="2000"/>
          </a:p>
        </p:txBody>
      </p:sp>
      <p:sp>
        <p:nvSpPr>
          <p:cNvPr id="3078" name="Text Box 21"/>
          <p:cNvSpPr txBox="1">
            <a:spLocks noChangeArrowheads="1"/>
          </p:cNvSpPr>
          <p:nvPr/>
        </p:nvSpPr>
        <p:spPr bwMode="auto">
          <a:xfrm>
            <a:off x="1905000" y="140017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(sgk)</a:t>
            </a: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52400" y="4129088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Tứ giác ABCD là hình thoi</a:t>
            </a:r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3771900" y="4143375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AB = BC = CD = DA </a:t>
            </a:r>
          </a:p>
        </p:txBody>
      </p:sp>
      <p:graphicFrame>
        <p:nvGraphicFramePr>
          <p:cNvPr id="3074" name="Object 24"/>
          <p:cNvGraphicFramePr>
            <a:graphicFrameLocks noChangeAspect="1"/>
          </p:cNvGraphicFramePr>
          <p:nvPr/>
        </p:nvGraphicFramePr>
        <p:xfrm>
          <a:off x="3290888" y="4167188"/>
          <a:ext cx="692150" cy="371475"/>
        </p:xfrm>
        <a:graphic>
          <a:graphicData uri="http://schemas.openxmlformats.org/presentationml/2006/ole">
            <p:oleObj spid="_x0000_s3074" name="Equation" r:id="rId4" imgW="215713" imgH="152268" progId="Equation.DSMT4">
              <p:embed/>
            </p:oleObj>
          </a:graphicData>
        </a:graphic>
      </p:graphicFrame>
      <p:sp>
        <p:nvSpPr>
          <p:cNvPr id="3081" name="AutoShape 25"/>
          <p:cNvSpPr>
            <a:spLocks noChangeArrowheads="1"/>
          </p:cNvSpPr>
          <p:nvPr/>
        </p:nvSpPr>
        <p:spPr bwMode="auto">
          <a:xfrm>
            <a:off x="4724400" y="2057400"/>
            <a:ext cx="4114800" cy="1371600"/>
          </a:xfrm>
          <a:prstGeom prst="cloudCallout">
            <a:avLst>
              <a:gd name="adj1" fmla="val -74074"/>
              <a:gd name="adj2" fmla="val 45255"/>
            </a:avLst>
          </a:prstGeom>
          <a:solidFill>
            <a:srgbClr val="C8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D60093"/>
                </a:solidFill>
              </a:rPr>
              <a:t>Làm thế nào để vẽ được một hình thoi?</a:t>
            </a:r>
          </a:p>
        </p:txBody>
      </p:sp>
      <p:sp>
        <p:nvSpPr>
          <p:cNvPr id="3082" name="Text Box 26"/>
          <p:cNvSpPr txBox="1">
            <a:spLocks noChangeArrowheads="1"/>
          </p:cNvSpPr>
          <p:nvPr/>
        </p:nvSpPr>
        <p:spPr bwMode="auto">
          <a:xfrm>
            <a:off x="228600" y="4495800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Hình thoi cũng là một hình bình hành</a:t>
            </a: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2724150" y="3378200"/>
            <a:ext cx="88900" cy="889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6267450" y="3365500"/>
            <a:ext cx="88900" cy="889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rc 4"/>
          <p:cNvSpPr>
            <a:spLocks/>
          </p:cNvSpPr>
          <p:nvPr/>
        </p:nvSpPr>
        <p:spPr bwMode="auto">
          <a:xfrm rot="2688673">
            <a:off x="3205163" y="2386013"/>
            <a:ext cx="2070100" cy="20748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rc 5"/>
          <p:cNvSpPr>
            <a:spLocks/>
          </p:cNvSpPr>
          <p:nvPr/>
        </p:nvSpPr>
        <p:spPr bwMode="auto">
          <a:xfrm rot="-8111327">
            <a:off x="3841750" y="2365375"/>
            <a:ext cx="2070100" cy="20748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4514850" y="2311400"/>
            <a:ext cx="88900" cy="889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527550" y="4413250"/>
            <a:ext cx="88900" cy="889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488" name="Picture 8" descr="Ruler"/>
          <p:cNvPicPr>
            <a:picLocks noChangeAspect="1" noChangeArrowheads="1"/>
          </p:cNvPicPr>
          <p:nvPr/>
        </p:nvPicPr>
        <p:blipFill>
          <a:blip r:embed="rId4"/>
          <a:srcRect l="9293" t="3247" r="11946" b="3838"/>
          <a:stretch>
            <a:fillRect/>
          </a:stretch>
        </p:blipFill>
        <p:spPr bwMode="auto">
          <a:xfrm rot="3544017">
            <a:off x="2928144" y="-518318"/>
            <a:ext cx="744537" cy="6229350"/>
          </a:xfrm>
          <a:prstGeom prst="rect">
            <a:avLst/>
          </a:prstGeom>
          <a:noFill/>
          <a:ln w="28575">
            <a:solidFill>
              <a:srgbClr val="B2B2B2"/>
            </a:solidFill>
            <a:miter lim="800000"/>
            <a:headEnd/>
            <a:tailEnd/>
          </a:ln>
        </p:spPr>
      </p:pic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2755900" y="2349500"/>
            <a:ext cx="1778000" cy="1066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490" name="Picture 10" descr="Ruler"/>
          <p:cNvPicPr>
            <a:picLocks noChangeAspect="1" noChangeArrowheads="1"/>
          </p:cNvPicPr>
          <p:nvPr/>
        </p:nvPicPr>
        <p:blipFill>
          <a:blip r:embed="rId4"/>
          <a:srcRect l="9293" t="3247" r="11946" b="3838"/>
          <a:stretch>
            <a:fillRect/>
          </a:stretch>
        </p:blipFill>
        <p:spPr bwMode="auto">
          <a:xfrm rot="-3631287">
            <a:off x="3009106" y="1159669"/>
            <a:ext cx="744538" cy="6229350"/>
          </a:xfrm>
          <a:prstGeom prst="rect">
            <a:avLst/>
          </a:prstGeom>
          <a:noFill/>
          <a:ln w="28575">
            <a:solidFill>
              <a:srgbClr val="B2B2B2"/>
            </a:solidFill>
            <a:miter lim="800000"/>
            <a:headEnd/>
            <a:tailEnd/>
          </a:ln>
        </p:spPr>
      </p:pic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2762250" y="3441700"/>
            <a:ext cx="1790700" cy="10033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492" name="Picture 12" descr="Ruler"/>
          <p:cNvPicPr>
            <a:picLocks noChangeAspect="1" noChangeArrowheads="1"/>
          </p:cNvPicPr>
          <p:nvPr/>
        </p:nvPicPr>
        <p:blipFill>
          <a:blip r:embed="rId4"/>
          <a:srcRect l="9293" t="3247" r="11946" b="3838"/>
          <a:stretch>
            <a:fillRect/>
          </a:stretch>
        </p:blipFill>
        <p:spPr bwMode="auto">
          <a:xfrm rot="7265124">
            <a:off x="5383212" y="-579437"/>
            <a:ext cx="815975" cy="6229350"/>
          </a:xfrm>
          <a:prstGeom prst="rect">
            <a:avLst/>
          </a:prstGeom>
          <a:noFill/>
          <a:ln w="28575">
            <a:solidFill>
              <a:srgbClr val="B2B2B2"/>
            </a:solidFill>
            <a:miter lim="800000"/>
            <a:headEnd/>
            <a:tailEnd/>
          </a:ln>
        </p:spPr>
      </p:pic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4572000" y="2343150"/>
            <a:ext cx="1733550" cy="104775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494" name="Picture 14" descr="Ruler"/>
          <p:cNvPicPr>
            <a:picLocks noChangeAspect="1" noChangeArrowheads="1"/>
          </p:cNvPicPr>
          <p:nvPr/>
        </p:nvPicPr>
        <p:blipFill>
          <a:blip r:embed="rId4"/>
          <a:srcRect l="9293" t="3247" r="11946" b="3838"/>
          <a:stretch>
            <a:fillRect/>
          </a:stretch>
        </p:blipFill>
        <p:spPr bwMode="auto">
          <a:xfrm rot="-7247223">
            <a:off x="5412581" y="1118394"/>
            <a:ext cx="744538" cy="6229350"/>
          </a:xfrm>
          <a:prstGeom prst="rect">
            <a:avLst/>
          </a:prstGeom>
          <a:noFill/>
          <a:ln w="28575">
            <a:solidFill>
              <a:srgbClr val="B2B2B2"/>
            </a:solidFill>
            <a:miter lim="800000"/>
            <a:headEnd/>
            <a:tailEnd/>
          </a:ln>
        </p:spPr>
      </p:pic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4581525" y="3413125"/>
            <a:ext cx="1743075" cy="104775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382838" y="31908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CC"/>
                </a:solidFill>
              </a:rPr>
              <a:t>A</a:t>
            </a:r>
            <a:endParaRPr lang="vi-VN">
              <a:solidFill>
                <a:srgbClr val="6600CC"/>
              </a:solidFill>
            </a:endParaRP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6483350" y="32099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CC"/>
                </a:solidFill>
              </a:rPr>
              <a:t>C</a:t>
            </a:r>
            <a:endParaRPr lang="vi-VN">
              <a:solidFill>
                <a:srgbClr val="6600CC"/>
              </a:solidFill>
            </a:endParaRP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429125" y="1865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CC"/>
                </a:solidFill>
              </a:rPr>
              <a:t>B</a:t>
            </a:r>
            <a:endParaRPr lang="vi-VN">
              <a:solidFill>
                <a:srgbClr val="6600CC"/>
              </a:solidFill>
            </a:endParaRP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4433888" y="4532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CC"/>
                </a:solidFill>
              </a:rPr>
              <a:t>D</a:t>
            </a:r>
            <a:endParaRPr lang="vi-VN">
              <a:solidFill>
                <a:srgbClr val="6600CC"/>
              </a:solidFill>
            </a:endParaRP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614738" y="2743200"/>
            <a:ext cx="228600" cy="152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5486400" y="3733800"/>
            <a:ext cx="228600" cy="152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3581400" y="3886200"/>
            <a:ext cx="261938" cy="152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V="1">
            <a:off x="5334000" y="2819400"/>
            <a:ext cx="261938" cy="152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hecker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1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6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1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0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3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animBg="1"/>
      <p:bldP spid="20484" grpId="0" animBg="1"/>
      <p:bldP spid="20484" grpId="1" animBg="1"/>
      <p:bldP spid="20485" grpId="0" animBg="1"/>
      <p:bldP spid="20485" grpId="1" animBg="1"/>
      <p:bldP spid="20486" grpId="0" animBg="1"/>
      <p:bldP spid="20487" grpId="0" animBg="1"/>
      <p:bldP spid="20489" grpId="0" animBg="1"/>
      <p:bldP spid="20491" grpId="0" animBg="1"/>
      <p:bldP spid="20493" grpId="0" animBg="1"/>
      <p:bldP spid="20495" grpId="0" animBg="1"/>
      <p:bldP spid="20496" grpId="0"/>
      <p:bldP spid="20497" grpId="0"/>
      <p:bldP spid="20498" grpId="0"/>
      <p:bldP spid="20499" grpId="0"/>
      <p:bldP spid="20500" grpId="0" animBg="1"/>
      <p:bldP spid="20501" grpId="0" animBg="1"/>
      <p:bldP spid="20502" grpId="0" animBg="1"/>
      <p:bldP spid="2050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2"/>
          <p:cNvGrpSpPr>
            <a:grpSpLocks/>
          </p:cNvGrpSpPr>
          <p:nvPr/>
        </p:nvGrpSpPr>
        <p:grpSpPr bwMode="auto">
          <a:xfrm>
            <a:off x="0" y="1706563"/>
            <a:ext cx="4267200" cy="2484437"/>
            <a:chOff x="2404" y="1389"/>
            <a:chExt cx="3356" cy="1759"/>
          </a:xfrm>
        </p:grpSpPr>
        <p:sp>
          <p:nvSpPr>
            <p:cNvPr id="4108" name="Text Box 3"/>
            <p:cNvSpPr txBox="1">
              <a:spLocks noChangeArrowheads="1"/>
            </p:cNvSpPr>
            <p:nvPr/>
          </p:nvSpPr>
          <p:spPr bwMode="auto">
            <a:xfrm>
              <a:off x="5354" y="2125"/>
              <a:ext cx="406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C</a:t>
              </a:r>
            </a:p>
          </p:txBody>
        </p:sp>
        <p:sp>
          <p:nvSpPr>
            <p:cNvPr id="4109" name="Line 4"/>
            <p:cNvSpPr>
              <a:spLocks noChangeShapeType="1"/>
            </p:cNvSpPr>
            <p:nvPr/>
          </p:nvSpPr>
          <p:spPr bwMode="auto">
            <a:xfrm flipH="1">
              <a:off x="2776" y="1727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5"/>
            <p:cNvSpPr>
              <a:spLocks noChangeShapeType="1"/>
            </p:cNvSpPr>
            <p:nvPr/>
          </p:nvSpPr>
          <p:spPr bwMode="auto">
            <a:xfrm flipH="1">
              <a:off x="4010" y="2290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6"/>
            <p:cNvSpPr>
              <a:spLocks noChangeShapeType="1"/>
            </p:cNvSpPr>
            <p:nvPr/>
          </p:nvSpPr>
          <p:spPr bwMode="auto">
            <a:xfrm>
              <a:off x="4036" y="1727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7"/>
            <p:cNvSpPr>
              <a:spLocks noChangeShapeType="1"/>
            </p:cNvSpPr>
            <p:nvPr/>
          </p:nvSpPr>
          <p:spPr bwMode="auto">
            <a:xfrm>
              <a:off x="2776" y="2258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Oval 8"/>
            <p:cNvSpPr>
              <a:spLocks noChangeArrowheads="1"/>
            </p:cNvSpPr>
            <p:nvPr/>
          </p:nvSpPr>
          <p:spPr bwMode="auto">
            <a:xfrm>
              <a:off x="5252" y="2274"/>
              <a:ext cx="44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Oval 9"/>
            <p:cNvSpPr>
              <a:spLocks noChangeArrowheads="1"/>
            </p:cNvSpPr>
            <p:nvPr/>
          </p:nvSpPr>
          <p:spPr bwMode="auto">
            <a:xfrm>
              <a:off x="3992" y="2804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Oval 10"/>
            <p:cNvSpPr>
              <a:spLocks noChangeArrowheads="1"/>
            </p:cNvSpPr>
            <p:nvPr/>
          </p:nvSpPr>
          <p:spPr bwMode="auto">
            <a:xfrm>
              <a:off x="2758" y="2241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Oval 11"/>
            <p:cNvSpPr>
              <a:spLocks noChangeArrowheads="1"/>
            </p:cNvSpPr>
            <p:nvPr/>
          </p:nvSpPr>
          <p:spPr bwMode="auto">
            <a:xfrm>
              <a:off x="4019" y="1711"/>
              <a:ext cx="43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Text Box 12"/>
            <p:cNvSpPr txBox="1">
              <a:spLocks noChangeArrowheads="1"/>
            </p:cNvSpPr>
            <p:nvPr/>
          </p:nvSpPr>
          <p:spPr bwMode="auto">
            <a:xfrm>
              <a:off x="2404" y="2097"/>
              <a:ext cx="489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4118" name="Text Box 13"/>
            <p:cNvSpPr txBox="1">
              <a:spLocks noChangeArrowheads="1"/>
            </p:cNvSpPr>
            <p:nvPr/>
          </p:nvSpPr>
          <p:spPr bwMode="auto">
            <a:xfrm>
              <a:off x="3918" y="2889"/>
              <a:ext cx="49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4119" name="Text Box 14"/>
            <p:cNvSpPr txBox="1">
              <a:spLocks noChangeArrowheads="1"/>
            </p:cNvSpPr>
            <p:nvPr/>
          </p:nvSpPr>
          <p:spPr bwMode="auto">
            <a:xfrm>
              <a:off x="3800" y="1389"/>
              <a:ext cx="491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4120" name="Line 15"/>
            <p:cNvSpPr>
              <a:spLocks noChangeShapeType="1"/>
            </p:cNvSpPr>
            <p:nvPr/>
          </p:nvSpPr>
          <p:spPr bwMode="auto">
            <a:xfrm flipH="1">
              <a:off x="3450" y="2547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16"/>
            <p:cNvSpPr>
              <a:spLocks noChangeShapeType="1"/>
            </p:cNvSpPr>
            <p:nvPr/>
          </p:nvSpPr>
          <p:spPr bwMode="auto">
            <a:xfrm flipH="1" flipV="1">
              <a:off x="338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17"/>
            <p:cNvSpPr>
              <a:spLocks noChangeShapeType="1"/>
            </p:cNvSpPr>
            <p:nvPr/>
          </p:nvSpPr>
          <p:spPr bwMode="auto">
            <a:xfrm flipH="1">
              <a:off x="464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18"/>
            <p:cNvSpPr>
              <a:spLocks noChangeShapeType="1"/>
            </p:cNvSpPr>
            <p:nvPr/>
          </p:nvSpPr>
          <p:spPr bwMode="auto">
            <a:xfrm flipH="1" flipV="1">
              <a:off x="4500" y="2571"/>
              <a:ext cx="70" cy="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228600"/>
            <a:ext cx="4216400" cy="11430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  <p:sp>
        <p:nvSpPr>
          <p:cNvPr id="4101" name="Text Box 20"/>
          <p:cNvSpPr txBox="1">
            <a:spLocks noChangeArrowheads="1"/>
          </p:cNvSpPr>
          <p:nvPr/>
        </p:nvSpPr>
        <p:spPr bwMode="auto">
          <a:xfrm>
            <a:off x="228600" y="13716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</a:t>
            </a:r>
            <a:r>
              <a:rPr lang="en-US" sz="2000"/>
              <a:t> </a:t>
            </a:r>
            <a:r>
              <a:rPr lang="en-US" sz="2000" b="1" u="sng"/>
              <a:t>Định nghĩa</a:t>
            </a:r>
            <a:endParaRPr lang="en-US" sz="2000"/>
          </a:p>
        </p:txBody>
      </p:sp>
      <p:sp>
        <p:nvSpPr>
          <p:cNvPr id="4102" name="Text Box 21"/>
          <p:cNvSpPr txBox="1">
            <a:spLocks noChangeArrowheads="1"/>
          </p:cNvSpPr>
          <p:nvPr/>
        </p:nvSpPr>
        <p:spPr bwMode="auto">
          <a:xfrm>
            <a:off x="1905000" y="140017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(sgk)</a:t>
            </a:r>
          </a:p>
        </p:txBody>
      </p:sp>
      <p:sp>
        <p:nvSpPr>
          <p:cNvPr id="4103" name="Text Box 22"/>
          <p:cNvSpPr txBox="1">
            <a:spLocks noChangeArrowheads="1"/>
          </p:cNvSpPr>
          <p:nvPr/>
        </p:nvSpPr>
        <p:spPr bwMode="auto">
          <a:xfrm>
            <a:off x="152400" y="4129088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Tứ giác ABCD là hình thoi</a:t>
            </a:r>
          </a:p>
        </p:txBody>
      </p:sp>
      <p:sp>
        <p:nvSpPr>
          <p:cNvPr id="4104" name="Text Box 23"/>
          <p:cNvSpPr txBox="1">
            <a:spLocks noChangeArrowheads="1"/>
          </p:cNvSpPr>
          <p:nvPr/>
        </p:nvSpPr>
        <p:spPr bwMode="auto">
          <a:xfrm>
            <a:off x="3771900" y="4143375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AB = BC = CD = DA </a:t>
            </a:r>
          </a:p>
        </p:txBody>
      </p:sp>
      <p:graphicFrame>
        <p:nvGraphicFramePr>
          <p:cNvPr id="4098" name="Object 24"/>
          <p:cNvGraphicFramePr>
            <a:graphicFrameLocks noChangeAspect="1"/>
          </p:cNvGraphicFramePr>
          <p:nvPr/>
        </p:nvGraphicFramePr>
        <p:xfrm>
          <a:off x="3290888" y="4167188"/>
          <a:ext cx="692150" cy="371475"/>
        </p:xfrm>
        <a:graphic>
          <a:graphicData uri="http://schemas.openxmlformats.org/presentationml/2006/ole">
            <p:oleObj spid="_x0000_s4098" name="Equation" r:id="rId4" imgW="215713" imgH="152268" progId="Equation.DSMT4">
              <p:embed/>
            </p:oleObj>
          </a:graphicData>
        </a:graphic>
      </p:graphicFrame>
      <p:sp>
        <p:nvSpPr>
          <p:cNvPr id="4105" name="Text Box 26"/>
          <p:cNvSpPr txBox="1">
            <a:spLocks noChangeArrowheads="1"/>
          </p:cNvSpPr>
          <p:nvPr/>
        </p:nvSpPr>
        <p:spPr bwMode="auto">
          <a:xfrm>
            <a:off x="228600" y="4495800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Hình thoi cũng là một hình bình hành</a:t>
            </a:r>
          </a:p>
        </p:txBody>
      </p:sp>
      <p:sp>
        <p:nvSpPr>
          <p:cNvPr id="38939" name="AutoShape 27"/>
          <p:cNvSpPr>
            <a:spLocks noChangeArrowheads="1"/>
          </p:cNvSpPr>
          <p:nvPr/>
        </p:nvSpPr>
        <p:spPr bwMode="auto">
          <a:xfrm>
            <a:off x="4724400" y="2057400"/>
            <a:ext cx="4114800" cy="1371600"/>
          </a:xfrm>
          <a:prstGeom prst="cloudCallout">
            <a:avLst>
              <a:gd name="adj1" fmla="val -74074"/>
              <a:gd name="adj2" fmla="val 45255"/>
            </a:avLst>
          </a:prstGeom>
          <a:solidFill>
            <a:srgbClr val="C8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D60093"/>
                </a:solidFill>
              </a:rPr>
              <a:t>Bằng thước và compa</a:t>
            </a:r>
            <a:r>
              <a:rPr lang="en-US"/>
              <a:t> </a:t>
            </a:r>
            <a:r>
              <a:rPr lang="en-US" sz="2000">
                <a:solidFill>
                  <a:srgbClr val="D60093"/>
                </a:solidFill>
              </a:rPr>
              <a:t>Em hãy vẽ một hình thoi?</a:t>
            </a:r>
          </a:p>
        </p:txBody>
      </p:sp>
      <p:sp>
        <p:nvSpPr>
          <p:cNvPr id="38940" name="AutoShape 28"/>
          <p:cNvSpPr>
            <a:spLocks noChangeArrowheads="1"/>
          </p:cNvSpPr>
          <p:nvPr/>
        </p:nvSpPr>
        <p:spPr bwMode="auto">
          <a:xfrm>
            <a:off x="4724400" y="1981200"/>
            <a:ext cx="4114800" cy="1371600"/>
          </a:xfrm>
          <a:prstGeom prst="cloudCallout">
            <a:avLst>
              <a:gd name="adj1" fmla="val -73843"/>
              <a:gd name="adj2" fmla="val 49074"/>
            </a:avLst>
          </a:prstGeom>
          <a:solidFill>
            <a:srgbClr val="C8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D60093"/>
                </a:solidFill>
              </a:rPr>
              <a:t>Hình thoi có những tính chất gì?</a:t>
            </a: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38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9" grpId="0" animBg="1"/>
      <p:bldP spid="389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76200" y="1768475"/>
            <a:ext cx="3276600" cy="1965325"/>
            <a:chOff x="2404" y="1389"/>
            <a:chExt cx="3356" cy="1844"/>
          </a:xfrm>
        </p:grpSpPr>
        <p:sp>
          <p:nvSpPr>
            <p:cNvPr id="14369" name="Text Box 3"/>
            <p:cNvSpPr txBox="1">
              <a:spLocks noChangeArrowheads="1"/>
            </p:cNvSpPr>
            <p:nvPr/>
          </p:nvSpPr>
          <p:spPr bwMode="auto">
            <a:xfrm>
              <a:off x="5354" y="2125"/>
              <a:ext cx="406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C</a:t>
              </a:r>
            </a:p>
          </p:txBody>
        </p:sp>
        <p:sp>
          <p:nvSpPr>
            <p:cNvPr id="14370" name="Line 4"/>
            <p:cNvSpPr>
              <a:spLocks noChangeShapeType="1"/>
            </p:cNvSpPr>
            <p:nvPr/>
          </p:nvSpPr>
          <p:spPr bwMode="auto">
            <a:xfrm flipH="1">
              <a:off x="2776" y="1727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Line 5"/>
            <p:cNvSpPr>
              <a:spLocks noChangeShapeType="1"/>
            </p:cNvSpPr>
            <p:nvPr/>
          </p:nvSpPr>
          <p:spPr bwMode="auto">
            <a:xfrm flipH="1">
              <a:off x="4010" y="2290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Line 6"/>
            <p:cNvSpPr>
              <a:spLocks noChangeShapeType="1"/>
            </p:cNvSpPr>
            <p:nvPr/>
          </p:nvSpPr>
          <p:spPr bwMode="auto">
            <a:xfrm>
              <a:off x="4036" y="1727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Line 7"/>
            <p:cNvSpPr>
              <a:spLocks noChangeShapeType="1"/>
            </p:cNvSpPr>
            <p:nvPr/>
          </p:nvSpPr>
          <p:spPr bwMode="auto">
            <a:xfrm>
              <a:off x="2776" y="2258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Oval 8"/>
            <p:cNvSpPr>
              <a:spLocks noChangeArrowheads="1"/>
            </p:cNvSpPr>
            <p:nvPr/>
          </p:nvSpPr>
          <p:spPr bwMode="auto">
            <a:xfrm>
              <a:off x="5252" y="2274"/>
              <a:ext cx="44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Oval 9"/>
            <p:cNvSpPr>
              <a:spLocks noChangeArrowheads="1"/>
            </p:cNvSpPr>
            <p:nvPr/>
          </p:nvSpPr>
          <p:spPr bwMode="auto">
            <a:xfrm>
              <a:off x="3992" y="2804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Oval 10"/>
            <p:cNvSpPr>
              <a:spLocks noChangeArrowheads="1"/>
            </p:cNvSpPr>
            <p:nvPr/>
          </p:nvSpPr>
          <p:spPr bwMode="auto">
            <a:xfrm>
              <a:off x="2758" y="2241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Oval 11"/>
            <p:cNvSpPr>
              <a:spLocks noChangeArrowheads="1"/>
            </p:cNvSpPr>
            <p:nvPr/>
          </p:nvSpPr>
          <p:spPr bwMode="auto">
            <a:xfrm>
              <a:off x="4019" y="1711"/>
              <a:ext cx="43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Text Box 12"/>
            <p:cNvSpPr txBox="1">
              <a:spLocks noChangeArrowheads="1"/>
            </p:cNvSpPr>
            <p:nvPr/>
          </p:nvSpPr>
          <p:spPr bwMode="auto">
            <a:xfrm>
              <a:off x="2404" y="2097"/>
              <a:ext cx="489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14379" name="Text Box 13"/>
            <p:cNvSpPr txBox="1">
              <a:spLocks noChangeArrowheads="1"/>
            </p:cNvSpPr>
            <p:nvPr/>
          </p:nvSpPr>
          <p:spPr bwMode="auto">
            <a:xfrm>
              <a:off x="3918" y="2889"/>
              <a:ext cx="489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14380" name="Text Box 14"/>
            <p:cNvSpPr txBox="1">
              <a:spLocks noChangeArrowheads="1"/>
            </p:cNvSpPr>
            <p:nvPr/>
          </p:nvSpPr>
          <p:spPr bwMode="auto">
            <a:xfrm>
              <a:off x="3801" y="1389"/>
              <a:ext cx="491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cs typeface="Arial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14381" name="Line 15"/>
            <p:cNvSpPr>
              <a:spLocks noChangeShapeType="1"/>
            </p:cNvSpPr>
            <p:nvPr/>
          </p:nvSpPr>
          <p:spPr bwMode="auto">
            <a:xfrm flipH="1">
              <a:off x="3450" y="2547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Line 16"/>
            <p:cNvSpPr>
              <a:spLocks noChangeShapeType="1"/>
            </p:cNvSpPr>
            <p:nvPr/>
          </p:nvSpPr>
          <p:spPr bwMode="auto">
            <a:xfrm flipH="1" flipV="1">
              <a:off x="338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3" name="Line 17"/>
            <p:cNvSpPr>
              <a:spLocks noChangeShapeType="1"/>
            </p:cNvSpPr>
            <p:nvPr/>
          </p:nvSpPr>
          <p:spPr bwMode="auto">
            <a:xfrm flipH="1">
              <a:off x="464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Line 18"/>
            <p:cNvSpPr>
              <a:spLocks noChangeShapeType="1"/>
            </p:cNvSpPr>
            <p:nvPr/>
          </p:nvSpPr>
          <p:spPr bwMode="auto">
            <a:xfrm flipH="1" flipV="1">
              <a:off x="4500" y="2571"/>
              <a:ext cx="70" cy="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228600"/>
            <a:ext cx="4216400" cy="9906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  <p:sp>
        <p:nvSpPr>
          <p:cNvPr id="14340" name="Text Box 20"/>
          <p:cNvSpPr txBox="1">
            <a:spLocks noChangeArrowheads="1"/>
          </p:cNvSpPr>
          <p:nvPr/>
        </p:nvSpPr>
        <p:spPr bwMode="auto">
          <a:xfrm>
            <a:off x="228600" y="13716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</a:t>
            </a:r>
            <a:r>
              <a:rPr lang="en-US" sz="2000"/>
              <a:t> </a:t>
            </a:r>
            <a:r>
              <a:rPr lang="en-US" sz="2000" b="1" u="sng"/>
              <a:t>Định nghĩa</a:t>
            </a:r>
            <a:endParaRPr lang="en-US" sz="2000"/>
          </a:p>
        </p:txBody>
      </p:sp>
      <p:sp>
        <p:nvSpPr>
          <p:cNvPr id="14341" name="Text Box 21"/>
          <p:cNvSpPr txBox="1">
            <a:spLocks noChangeArrowheads="1"/>
          </p:cNvSpPr>
          <p:nvPr/>
        </p:nvSpPr>
        <p:spPr bwMode="auto">
          <a:xfrm>
            <a:off x="1905000" y="140017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(sgk)</a:t>
            </a:r>
          </a:p>
        </p:txBody>
      </p:sp>
      <p:sp>
        <p:nvSpPr>
          <p:cNvPr id="40986" name="AutoShape 26"/>
          <p:cNvSpPr>
            <a:spLocks noChangeArrowheads="1"/>
          </p:cNvSpPr>
          <p:nvPr/>
        </p:nvSpPr>
        <p:spPr bwMode="auto">
          <a:xfrm>
            <a:off x="4724400" y="1752600"/>
            <a:ext cx="4114800" cy="1905000"/>
          </a:xfrm>
          <a:prstGeom prst="cloudCallout">
            <a:avLst>
              <a:gd name="adj1" fmla="val -74074"/>
              <a:gd name="adj2" fmla="val 34583"/>
            </a:avLst>
          </a:prstGeom>
          <a:solidFill>
            <a:srgbClr val="C8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D60093"/>
                </a:solidFill>
              </a:rPr>
              <a:t>Ngoài ra hình thoi còn tính chất gì? Hãy thảo luận theo nhóm để thực hiện ?2</a:t>
            </a:r>
          </a:p>
        </p:txBody>
      </p:sp>
      <p:sp>
        <p:nvSpPr>
          <p:cNvPr id="14343" name="Text Box 28"/>
          <p:cNvSpPr txBox="1">
            <a:spLocks noChangeArrowheads="1"/>
          </p:cNvSpPr>
          <p:nvPr/>
        </p:nvSpPr>
        <p:spPr bwMode="auto">
          <a:xfrm>
            <a:off x="304800" y="37338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2.</a:t>
            </a:r>
            <a:r>
              <a:rPr lang="en-US" sz="2000"/>
              <a:t> </a:t>
            </a:r>
            <a:r>
              <a:rPr lang="en-US" sz="2000" b="1" u="sng"/>
              <a:t>Tính chất</a:t>
            </a:r>
            <a:endParaRPr lang="en-US" sz="2000"/>
          </a:p>
        </p:txBody>
      </p:sp>
      <p:graphicFrame>
        <p:nvGraphicFramePr>
          <p:cNvPr id="40989" name="Group 29"/>
          <p:cNvGraphicFramePr>
            <a:graphicFrameLocks noGrp="1"/>
          </p:cNvGraphicFramePr>
          <p:nvPr/>
        </p:nvGraphicFramePr>
        <p:xfrm>
          <a:off x="317500" y="4114800"/>
          <a:ext cx="8686800" cy="1828800"/>
        </p:xfrm>
        <a:graphic>
          <a:graphicData uri="http://schemas.openxmlformats.org/drawingml/2006/table">
            <a:tbl>
              <a:tblPr/>
              <a:tblGrid>
                <a:gridCol w="1676400"/>
                <a:gridCol w="7010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 yếu tố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06" name="Text Box 46"/>
          <p:cNvSpPr txBox="1">
            <a:spLocks noChangeArrowheads="1"/>
          </p:cNvSpPr>
          <p:nvPr/>
        </p:nvSpPr>
        <p:spPr bwMode="auto">
          <a:xfrm>
            <a:off x="2057400" y="4606925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Các cạnh đối song song và bằng nhau</a:t>
            </a:r>
          </a:p>
        </p:txBody>
      </p:sp>
      <p:sp>
        <p:nvSpPr>
          <p:cNvPr id="41007" name="Text Box 47"/>
          <p:cNvSpPr txBox="1">
            <a:spLocks noChangeArrowheads="1"/>
          </p:cNvSpPr>
          <p:nvPr/>
        </p:nvSpPr>
        <p:spPr bwMode="auto">
          <a:xfrm>
            <a:off x="1981200" y="548005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Hai đường chéo cắt nhau tại trung điểm của mỗi đường</a:t>
            </a:r>
          </a:p>
        </p:txBody>
      </p:sp>
      <p:sp>
        <p:nvSpPr>
          <p:cNvPr id="41008" name="Text Box 48"/>
          <p:cNvSpPr txBox="1">
            <a:spLocks noChangeArrowheads="1"/>
          </p:cNvSpPr>
          <p:nvPr/>
        </p:nvSpPr>
        <p:spPr bwMode="auto">
          <a:xfrm>
            <a:off x="2190750" y="4114800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000" b="1"/>
              <a:t>Tính chất của hình bình hành</a:t>
            </a:r>
          </a:p>
        </p:txBody>
      </p:sp>
      <p:sp>
        <p:nvSpPr>
          <p:cNvPr id="41009" name="Text Box 49"/>
          <p:cNvSpPr txBox="1">
            <a:spLocks noChangeArrowheads="1"/>
          </p:cNvSpPr>
          <p:nvPr/>
        </p:nvSpPr>
        <p:spPr bwMode="auto">
          <a:xfrm>
            <a:off x="2293938" y="4114800"/>
            <a:ext cx="433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chemeClr val="tx2"/>
                </a:solidFill>
              </a:rPr>
              <a:t>Tính chất của hình thoi</a:t>
            </a:r>
          </a:p>
        </p:txBody>
      </p:sp>
      <p:sp>
        <p:nvSpPr>
          <p:cNvPr id="41010" name="Text Box 50"/>
          <p:cNvSpPr txBox="1">
            <a:spLocks noChangeArrowheads="1"/>
          </p:cNvSpPr>
          <p:nvPr/>
        </p:nvSpPr>
        <p:spPr bwMode="auto">
          <a:xfrm>
            <a:off x="1981200" y="5014913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Các góc đối bằng nhau</a:t>
            </a:r>
          </a:p>
        </p:txBody>
      </p:sp>
      <p:sp>
        <p:nvSpPr>
          <p:cNvPr id="41011" name="Text Box 51"/>
          <p:cNvSpPr txBox="1">
            <a:spLocks noChangeArrowheads="1"/>
          </p:cNvSpPr>
          <p:nvPr/>
        </p:nvSpPr>
        <p:spPr bwMode="auto">
          <a:xfrm>
            <a:off x="152400" y="4572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400" b="1"/>
              <a:t>Cạnh </a:t>
            </a:r>
            <a:endParaRPr lang="en-US" sz="2400"/>
          </a:p>
        </p:txBody>
      </p:sp>
      <p:sp>
        <p:nvSpPr>
          <p:cNvPr id="41012" name="Text Box 52"/>
          <p:cNvSpPr txBox="1">
            <a:spLocks noChangeArrowheads="1"/>
          </p:cNvSpPr>
          <p:nvPr/>
        </p:nvSpPr>
        <p:spPr bwMode="auto">
          <a:xfrm>
            <a:off x="152400" y="4987925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400" b="1"/>
              <a:t>Góc </a:t>
            </a:r>
          </a:p>
        </p:txBody>
      </p:sp>
      <p:sp>
        <p:nvSpPr>
          <p:cNvPr id="41013" name="Text Box 53"/>
          <p:cNvSpPr txBox="1">
            <a:spLocks noChangeArrowheads="1"/>
          </p:cNvSpPr>
          <p:nvPr/>
        </p:nvSpPr>
        <p:spPr bwMode="auto">
          <a:xfrm>
            <a:off x="255588" y="5410200"/>
            <a:ext cx="182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400" b="1"/>
              <a:t>Đường chéo</a:t>
            </a: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10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10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10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13"/>
                  </p:tgtEl>
                </p:cond>
              </p:nextCondLst>
            </p:seq>
          </p:childTnLst>
        </p:cTn>
      </p:par>
    </p:tnLst>
    <p:bldLst>
      <p:bldP spid="40986" grpId="0" animBg="1"/>
      <p:bldP spid="41006" grpId="0"/>
      <p:bldP spid="41008" grpId="0"/>
      <p:bldP spid="41008" grpId="1"/>
      <p:bldP spid="41009" grpId="0"/>
      <p:bldP spid="41010" grpId="0"/>
      <p:bldP spid="41011" grpId="0"/>
      <p:bldP spid="41012" grpId="0"/>
      <p:bldP spid="410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52400" y="1069975"/>
            <a:ext cx="5943600" cy="1749425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cs typeface="Arial" charset="0"/>
              </a:rPr>
              <a:t>?2</a:t>
            </a:r>
            <a:r>
              <a:rPr lang="en-US">
                <a:solidFill>
                  <a:srgbClr val="3399FF"/>
                </a:solidFill>
                <a:cs typeface="Arial" charset="0"/>
              </a:rPr>
              <a:t> </a:t>
            </a:r>
            <a:r>
              <a:rPr lang="en-US">
                <a:solidFill>
                  <a:srgbClr val="0000FF"/>
                </a:solidFill>
                <a:cs typeface="Arial" charset="0"/>
              </a:rPr>
              <a:t>.Cho hình thoi ABCD , hai đường chéo cắt nhau tại O (hình vẽ bên ).</a:t>
            </a:r>
          </a:p>
          <a:p>
            <a:r>
              <a:rPr lang="en-US">
                <a:solidFill>
                  <a:srgbClr val="0000FF"/>
                </a:solidFill>
                <a:cs typeface="Arial" charset="0"/>
              </a:rPr>
              <a:t>a)Theo tính chất của hình bình hành,hai đường chéo của hình thoi có tính chất gì?</a:t>
            </a:r>
          </a:p>
          <a:p>
            <a:r>
              <a:rPr lang="en-US">
                <a:solidFill>
                  <a:srgbClr val="0000FF"/>
                </a:solidFill>
                <a:cs typeface="Arial" charset="0"/>
              </a:rPr>
              <a:t>b)Hãy phát hiện thêm các tính chất khác của hai đường chéo AC và BD.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7588" y="838200"/>
            <a:ext cx="3046412" cy="2060575"/>
            <a:chOff x="3152" y="3022"/>
            <a:chExt cx="1919" cy="1298"/>
          </a:xfrm>
        </p:grpSpPr>
        <p:grpSp>
          <p:nvGrpSpPr>
            <p:cNvPr id="5142" name="Group 6"/>
            <p:cNvGrpSpPr>
              <a:grpSpLocks/>
            </p:cNvGrpSpPr>
            <p:nvPr/>
          </p:nvGrpSpPr>
          <p:grpSpPr bwMode="auto">
            <a:xfrm>
              <a:off x="3152" y="3022"/>
              <a:ext cx="1919" cy="1298"/>
              <a:chOff x="3424" y="3022"/>
              <a:chExt cx="1919" cy="1298"/>
            </a:xfrm>
          </p:grpSpPr>
          <p:sp>
            <p:nvSpPr>
              <p:cNvPr id="5148" name="Line 7"/>
              <p:cNvSpPr>
                <a:spLocks noChangeShapeType="1"/>
              </p:cNvSpPr>
              <p:nvPr/>
            </p:nvSpPr>
            <p:spPr bwMode="auto">
              <a:xfrm flipH="1">
                <a:off x="3678" y="3280"/>
                <a:ext cx="686" cy="396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Line 8"/>
              <p:cNvSpPr>
                <a:spLocks noChangeShapeType="1"/>
              </p:cNvSpPr>
              <p:nvPr/>
            </p:nvSpPr>
            <p:spPr bwMode="auto">
              <a:xfrm flipH="1">
                <a:off x="4336" y="3712"/>
                <a:ext cx="686" cy="396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0" name="Line 9"/>
              <p:cNvSpPr>
                <a:spLocks noChangeShapeType="1"/>
              </p:cNvSpPr>
              <p:nvPr/>
            </p:nvSpPr>
            <p:spPr bwMode="auto">
              <a:xfrm>
                <a:off x="4372" y="3280"/>
                <a:ext cx="671" cy="420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Line 10"/>
              <p:cNvSpPr>
                <a:spLocks noChangeShapeType="1"/>
              </p:cNvSpPr>
              <p:nvPr/>
            </p:nvSpPr>
            <p:spPr bwMode="auto">
              <a:xfrm>
                <a:off x="3661" y="3681"/>
                <a:ext cx="671" cy="420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2" name="Text Box 11"/>
              <p:cNvSpPr txBox="1">
                <a:spLocks noChangeArrowheads="1"/>
              </p:cNvSpPr>
              <p:nvPr/>
            </p:nvSpPr>
            <p:spPr bwMode="auto">
              <a:xfrm>
                <a:off x="5077" y="3557"/>
                <a:ext cx="26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C</a:t>
                </a:r>
              </a:p>
            </p:txBody>
          </p:sp>
          <p:sp>
            <p:nvSpPr>
              <p:cNvPr id="5153" name="Text Box 12"/>
              <p:cNvSpPr txBox="1">
                <a:spLocks noChangeArrowheads="1"/>
              </p:cNvSpPr>
              <p:nvPr/>
            </p:nvSpPr>
            <p:spPr bwMode="auto">
              <a:xfrm>
                <a:off x="3424" y="3564"/>
                <a:ext cx="26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A</a:t>
                </a:r>
              </a:p>
            </p:txBody>
          </p:sp>
          <p:sp>
            <p:nvSpPr>
              <p:cNvPr id="5154" name="Text Box 13"/>
              <p:cNvSpPr txBox="1">
                <a:spLocks noChangeArrowheads="1"/>
              </p:cNvSpPr>
              <p:nvPr/>
            </p:nvSpPr>
            <p:spPr bwMode="auto">
              <a:xfrm>
                <a:off x="4226" y="4089"/>
                <a:ext cx="26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D</a:t>
                </a:r>
              </a:p>
            </p:txBody>
          </p:sp>
          <p:sp>
            <p:nvSpPr>
              <p:cNvPr id="5155" name="Text Box 14"/>
              <p:cNvSpPr txBox="1">
                <a:spLocks noChangeArrowheads="1"/>
              </p:cNvSpPr>
              <p:nvPr/>
            </p:nvSpPr>
            <p:spPr bwMode="auto">
              <a:xfrm>
                <a:off x="4241" y="3022"/>
                <a:ext cx="26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B</a:t>
                </a:r>
              </a:p>
            </p:txBody>
          </p:sp>
          <p:sp>
            <p:nvSpPr>
              <p:cNvPr id="5156" name="Line 15"/>
              <p:cNvSpPr>
                <a:spLocks noChangeShapeType="1"/>
              </p:cNvSpPr>
              <p:nvPr/>
            </p:nvSpPr>
            <p:spPr bwMode="auto">
              <a:xfrm flipH="1">
                <a:off x="4039" y="3897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7" name="Line 16"/>
              <p:cNvSpPr>
                <a:spLocks noChangeShapeType="1"/>
              </p:cNvSpPr>
              <p:nvPr/>
            </p:nvSpPr>
            <p:spPr bwMode="auto">
              <a:xfrm flipH="1" flipV="1">
                <a:off x="4001" y="3465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8" name="Line 17"/>
              <p:cNvSpPr>
                <a:spLocks noChangeShapeType="1"/>
              </p:cNvSpPr>
              <p:nvPr/>
            </p:nvSpPr>
            <p:spPr bwMode="auto">
              <a:xfrm flipH="1">
                <a:off x="4686" y="3465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9" name="Line 18"/>
              <p:cNvSpPr>
                <a:spLocks noChangeShapeType="1"/>
              </p:cNvSpPr>
              <p:nvPr/>
            </p:nvSpPr>
            <p:spPr bwMode="auto">
              <a:xfrm flipH="1" flipV="1">
                <a:off x="4610" y="3915"/>
                <a:ext cx="3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43" name="Group 19"/>
            <p:cNvGrpSpPr>
              <a:grpSpLocks/>
            </p:cNvGrpSpPr>
            <p:nvPr/>
          </p:nvGrpSpPr>
          <p:grpSpPr bwMode="auto">
            <a:xfrm>
              <a:off x="3391" y="3270"/>
              <a:ext cx="1371" cy="816"/>
              <a:chOff x="3552" y="384"/>
              <a:chExt cx="1728" cy="816"/>
            </a:xfrm>
          </p:grpSpPr>
          <p:sp>
            <p:nvSpPr>
              <p:cNvPr id="5144" name="Line 20"/>
              <p:cNvSpPr>
                <a:spLocks noChangeShapeType="1"/>
              </p:cNvSpPr>
              <p:nvPr/>
            </p:nvSpPr>
            <p:spPr bwMode="auto">
              <a:xfrm>
                <a:off x="3552" y="792"/>
                <a:ext cx="1728" cy="24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Line 21"/>
              <p:cNvSpPr>
                <a:spLocks noChangeShapeType="1"/>
              </p:cNvSpPr>
              <p:nvPr/>
            </p:nvSpPr>
            <p:spPr bwMode="auto">
              <a:xfrm flipH="1">
                <a:off x="4422" y="384"/>
                <a:ext cx="12" cy="816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Oval 22"/>
              <p:cNvSpPr>
                <a:spLocks noChangeArrowheads="1"/>
              </p:cNvSpPr>
              <p:nvPr/>
            </p:nvSpPr>
            <p:spPr bwMode="auto">
              <a:xfrm>
                <a:off x="4416" y="786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Text Box 23"/>
              <p:cNvSpPr txBox="1">
                <a:spLocks noChangeArrowheads="1"/>
              </p:cNvSpPr>
              <p:nvPr/>
            </p:nvSpPr>
            <p:spPr bwMode="auto">
              <a:xfrm>
                <a:off x="4416" y="62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FF"/>
                    </a:solidFill>
                    <a:cs typeface="Arial" charset="0"/>
                    <a:sym typeface="Symbol" pitchFamily="18" charset="2"/>
                  </a:rPr>
                  <a:t>O</a:t>
                </a:r>
              </a:p>
            </p:txBody>
          </p:sp>
        </p:grpSp>
      </p:grp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143000" y="4205288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ABC cân tại B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209800" y="2833688"/>
            <a:ext cx="3171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ABCD là hình thoi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2362200" y="5038725"/>
            <a:ext cx="166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</a:rPr>
              <a:t>AC      BD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2085975" y="3519488"/>
            <a:ext cx="1495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AB = BC</a:t>
            </a: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921000" y="5140325"/>
            <a:ext cx="231775" cy="203200"/>
            <a:chOff x="3016" y="1379"/>
            <a:chExt cx="146" cy="128"/>
          </a:xfrm>
        </p:grpSpPr>
        <p:sp>
          <p:nvSpPr>
            <p:cNvPr id="5140" name="Line 45"/>
            <p:cNvSpPr>
              <a:spLocks noChangeShapeType="1"/>
            </p:cNvSpPr>
            <p:nvPr/>
          </p:nvSpPr>
          <p:spPr bwMode="auto">
            <a:xfrm>
              <a:off x="3093" y="1379"/>
              <a:ext cx="0" cy="128"/>
            </a:xfrm>
            <a:prstGeom prst="line">
              <a:avLst/>
            </a:prstGeom>
            <a:noFill/>
            <a:ln w="28575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46"/>
            <p:cNvSpPr>
              <a:spLocks noChangeShapeType="1"/>
            </p:cNvSpPr>
            <p:nvPr/>
          </p:nvSpPr>
          <p:spPr bwMode="auto">
            <a:xfrm rot="-5400000">
              <a:off x="3089" y="1429"/>
              <a:ext cx="0" cy="146"/>
            </a:xfrm>
            <a:prstGeom prst="line">
              <a:avLst/>
            </a:prstGeom>
            <a:noFill/>
            <a:ln w="28575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4038600" y="5105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; BD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B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3505200" y="3519488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và OA = OC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3276600" y="4205288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và BO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trung tuyến</a:t>
            </a:r>
          </a:p>
        </p:txBody>
      </p:sp>
      <p:graphicFrame>
        <p:nvGraphicFramePr>
          <p:cNvPr id="7218" name="Object 50"/>
          <p:cNvGraphicFramePr>
            <a:graphicFrameLocks noChangeAspect="1"/>
          </p:cNvGraphicFramePr>
          <p:nvPr>
            <p:ph/>
          </p:nvPr>
        </p:nvGraphicFramePr>
        <p:xfrm>
          <a:off x="3124200" y="3184525"/>
          <a:ext cx="355600" cy="533400"/>
        </p:xfrm>
        <a:graphic>
          <a:graphicData uri="http://schemas.openxmlformats.org/presentationml/2006/ole">
            <p:oleObj spid="_x0000_s5122" name="Equation" r:id="rId6" imgW="152334" imgH="228501" progId="Equation.DSMT4">
              <p:embed/>
            </p:oleObj>
          </a:graphicData>
        </a:graphic>
      </p:graphicFrame>
      <p:graphicFrame>
        <p:nvGraphicFramePr>
          <p:cNvPr id="7220" name="Object 52"/>
          <p:cNvGraphicFramePr>
            <a:graphicFrameLocks noChangeAspect="1"/>
          </p:cNvGraphicFramePr>
          <p:nvPr/>
        </p:nvGraphicFramePr>
        <p:xfrm>
          <a:off x="3124200" y="3824288"/>
          <a:ext cx="355600" cy="533400"/>
        </p:xfrm>
        <a:graphic>
          <a:graphicData uri="http://schemas.openxmlformats.org/presentationml/2006/ole">
            <p:oleObj spid="_x0000_s5123" name="Equation" r:id="rId7" imgW="152334" imgH="228501" progId="Equation.DSMT4">
              <p:embed/>
            </p:oleObj>
          </a:graphicData>
        </a:graphic>
      </p:graphicFrame>
      <p:graphicFrame>
        <p:nvGraphicFramePr>
          <p:cNvPr id="7221" name="Object 53"/>
          <p:cNvGraphicFramePr>
            <a:graphicFrameLocks noChangeAspect="1"/>
          </p:cNvGraphicFramePr>
          <p:nvPr/>
        </p:nvGraphicFramePr>
        <p:xfrm>
          <a:off x="3124200" y="4510088"/>
          <a:ext cx="355600" cy="533400"/>
        </p:xfrm>
        <a:graphic>
          <a:graphicData uri="http://schemas.openxmlformats.org/presentationml/2006/ole">
            <p:oleObj spid="_x0000_s5124" name="Equation" r:id="rId8" imgW="152334" imgH="228501" progId="Equation.DSMT4">
              <p:embed/>
            </p:oleObj>
          </a:graphicData>
        </a:graphic>
      </p:graphicFrame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914400" y="5470525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Chứng minh tương tự ta có: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4191000" y="5516563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CA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C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224" name="Text Box 56"/>
          <p:cNvSpPr txBox="1">
            <a:spLocks noChangeArrowheads="1"/>
          </p:cNvSpPr>
          <p:nvPr/>
        </p:nvSpPr>
        <p:spPr bwMode="auto">
          <a:xfrm>
            <a:off x="4191000" y="5821363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DB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D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4114800" y="6278563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 AC là </a:t>
            </a:r>
            <a:r>
              <a:rPr lang="vi-VN" sz="2000">
                <a:solidFill>
                  <a:srgbClr val="6600CC"/>
                </a:solidFill>
                <a:sym typeface="Wingdings 3" pitchFamily="18" charset="2"/>
              </a:rPr>
              <a:t>đư</a:t>
            </a:r>
            <a:r>
              <a:rPr lang="en-US" sz="2000">
                <a:solidFill>
                  <a:srgbClr val="6600CC"/>
                </a:solidFill>
                <a:sym typeface="Wingdings 3" pitchFamily="18" charset="2"/>
              </a:rPr>
              <a:t>ờng phân giác của góc A</a:t>
            </a:r>
            <a:endParaRPr lang="en-US" sz="2000">
              <a:sym typeface="Wingdings 3" pitchFamily="18" charset="2"/>
            </a:endParaRPr>
          </a:p>
        </p:txBody>
      </p:sp>
      <p:sp>
        <p:nvSpPr>
          <p:cNvPr id="7226" name="AutoShape 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0"/>
            <a:ext cx="4216400" cy="914400"/>
          </a:xfrm>
          <a:prstGeom prst="actionButtonBlank">
            <a:avLst/>
          </a:prstGeom>
          <a:gradFill rotWithShape="0">
            <a:gsLst>
              <a:gs pos="0">
                <a:srgbClr val="B85C00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§11.HÌNH THOI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2" grpId="0"/>
      <p:bldP spid="7193" grpId="0"/>
      <p:bldP spid="7204" grpId="0"/>
      <p:bldP spid="7206" grpId="0"/>
      <p:bldP spid="7215" grpId="0"/>
      <p:bldP spid="7216" grpId="0"/>
      <p:bldP spid="7217" grpId="0"/>
      <p:bldP spid="7222" grpId="0"/>
      <p:bldP spid="7223" grpId="0"/>
      <p:bldP spid="7224" grpId="0"/>
      <p:bldP spid="722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1477</Words>
  <Application>Microsoft Office PowerPoint</Application>
  <PresentationFormat>On-screen Show (4:3)</PresentationFormat>
  <Paragraphs>310</Paragraphs>
  <Slides>22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Symbol</vt:lpstr>
      <vt:lpstr>Times New Roman</vt:lpstr>
      <vt:lpstr>Wingdings 3</vt:lpstr>
      <vt:lpstr>.VnArial</vt:lpstr>
      <vt:lpstr>Default Design</vt:lpstr>
      <vt:lpstr>MathType 5.0 Equation</vt:lpstr>
      <vt:lpstr>Microsoft Word Picture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Vinh Thinh Co.,LTD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Kas</dc:creator>
  <cp:lastModifiedBy>CSTeam</cp:lastModifiedBy>
  <cp:revision>17</cp:revision>
  <dcterms:created xsi:type="dcterms:W3CDTF">2009-11-03T13:11:59Z</dcterms:created>
  <dcterms:modified xsi:type="dcterms:W3CDTF">2016-06-30T02:14:03Z</dcterms:modified>
</cp:coreProperties>
</file>